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14"/>
  </p:notesMasterIdLst>
  <p:handoutMasterIdLst>
    <p:handoutMasterId r:id="rId115"/>
  </p:handoutMasterIdLst>
  <p:sldIdLst>
    <p:sldId id="821" r:id="rId3"/>
    <p:sldId id="745" r:id="rId4"/>
    <p:sldId id="751" r:id="rId5"/>
    <p:sldId id="828" r:id="rId6"/>
    <p:sldId id="858" r:id="rId7"/>
    <p:sldId id="859" r:id="rId8"/>
    <p:sldId id="860" r:id="rId9"/>
    <p:sldId id="861" r:id="rId10"/>
    <p:sldId id="862" r:id="rId11"/>
    <p:sldId id="829" r:id="rId12"/>
    <p:sldId id="864" r:id="rId13"/>
    <p:sldId id="865" r:id="rId14"/>
    <p:sldId id="866" r:id="rId15"/>
    <p:sldId id="867" r:id="rId16"/>
    <p:sldId id="868" r:id="rId17"/>
    <p:sldId id="869" r:id="rId18"/>
    <p:sldId id="870" r:id="rId19"/>
    <p:sldId id="871" r:id="rId20"/>
    <p:sldId id="872" r:id="rId21"/>
    <p:sldId id="873" r:id="rId22"/>
    <p:sldId id="874" r:id="rId23"/>
    <p:sldId id="875" r:id="rId24"/>
    <p:sldId id="877" r:id="rId25"/>
    <p:sldId id="878" r:id="rId26"/>
    <p:sldId id="879" r:id="rId27"/>
    <p:sldId id="880" r:id="rId28"/>
    <p:sldId id="883" r:id="rId29"/>
    <p:sldId id="882" r:id="rId30"/>
    <p:sldId id="964" r:id="rId31"/>
    <p:sldId id="965" r:id="rId32"/>
    <p:sldId id="884" r:id="rId33"/>
    <p:sldId id="885" r:id="rId34"/>
    <p:sldId id="886" r:id="rId35"/>
    <p:sldId id="963" r:id="rId36"/>
    <p:sldId id="887" r:id="rId37"/>
    <p:sldId id="888" r:id="rId38"/>
    <p:sldId id="889" r:id="rId39"/>
    <p:sldId id="890" r:id="rId40"/>
    <p:sldId id="891" r:id="rId41"/>
    <p:sldId id="892" r:id="rId42"/>
    <p:sldId id="893" r:id="rId43"/>
    <p:sldId id="894" r:id="rId44"/>
    <p:sldId id="895" r:id="rId45"/>
    <p:sldId id="896" r:id="rId46"/>
    <p:sldId id="897" r:id="rId47"/>
    <p:sldId id="898" r:id="rId48"/>
    <p:sldId id="966" r:id="rId49"/>
    <p:sldId id="967" r:id="rId50"/>
    <p:sldId id="900" r:id="rId51"/>
    <p:sldId id="901" r:id="rId52"/>
    <p:sldId id="971" r:id="rId53"/>
    <p:sldId id="902" r:id="rId54"/>
    <p:sldId id="903" r:id="rId55"/>
    <p:sldId id="904" r:id="rId56"/>
    <p:sldId id="907" r:id="rId57"/>
    <p:sldId id="908" r:id="rId58"/>
    <p:sldId id="909" r:id="rId59"/>
    <p:sldId id="910" r:id="rId60"/>
    <p:sldId id="911" r:id="rId61"/>
    <p:sldId id="912" r:id="rId62"/>
    <p:sldId id="913" r:id="rId63"/>
    <p:sldId id="914" r:id="rId64"/>
    <p:sldId id="915" r:id="rId65"/>
    <p:sldId id="916" r:id="rId66"/>
    <p:sldId id="917" r:id="rId67"/>
    <p:sldId id="918" r:id="rId68"/>
    <p:sldId id="919" r:id="rId69"/>
    <p:sldId id="920" r:id="rId70"/>
    <p:sldId id="922" r:id="rId71"/>
    <p:sldId id="923" r:id="rId72"/>
    <p:sldId id="924" r:id="rId73"/>
    <p:sldId id="925" r:id="rId74"/>
    <p:sldId id="926" r:id="rId75"/>
    <p:sldId id="927" r:id="rId76"/>
    <p:sldId id="928" r:id="rId77"/>
    <p:sldId id="929" r:id="rId78"/>
    <p:sldId id="930" r:id="rId79"/>
    <p:sldId id="931" r:id="rId80"/>
    <p:sldId id="932" r:id="rId81"/>
    <p:sldId id="934" r:id="rId82"/>
    <p:sldId id="935" r:id="rId83"/>
    <p:sldId id="936" r:id="rId84"/>
    <p:sldId id="937" r:id="rId85"/>
    <p:sldId id="938" r:id="rId86"/>
    <p:sldId id="939" r:id="rId87"/>
    <p:sldId id="940" r:id="rId88"/>
    <p:sldId id="941" r:id="rId89"/>
    <p:sldId id="942" r:id="rId90"/>
    <p:sldId id="943" r:id="rId91"/>
    <p:sldId id="944" r:id="rId92"/>
    <p:sldId id="945" r:id="rId93"/>
    <p:sldId id="946" r:id="rId94"/>
    <p:sldId id="947" r:id="rId95"/>
    <p:sldId id="948" r:id="rId96"/>
    <p:sldId id="949" r:id="rId97"/>
    <p:sldId id="950" r:id="rId98"/>
    <p:sldId id="951" r:id="rId99"/>
    <p:sldId id="952" r:id="rId100"/>
    <p:sldId id="953" r:id="rId101"/>
    <p:sldId id="954" r:id="rId102"/>
    <p:sldId id="955" r:id="rId103"/>
    <p:sldId id="956" r:id="rId104"/>
    <p:sldId id="957" r:id="rId105"/>
    <p:sldId id="958" r:id="rId106"/>
    <p:sldId id="960" r:id="rId107"/>
    <p:sldId id="959" r:id="rId108"/>
    <p:sldId id="961" r:id="rId109"/>
    <p:sldId id="962" r:id="rId110"/>
    <p:sldId id="968" r:id="rId111"/>
    <p:sldId id="969" r:id="rId112"/>
    <p:sldId id="970" r:id="rId11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58">
          <p15:clr>
            <a:srgbClr val="A4A3A4"/>
          </p15:clr>
        </p15:guide>
      </p15:sldGuideLst>
    </p:ext>
    <p:ext uri="{2D200454-40CA-4A62-9FC3-DE9A4176ACB9}">
      <p15:notesGuideLst xmlns:p15="http://schemas.microsoft.com/office/powerpoint/2012/main">
        <p15:guide id="1" orient="horz" pos="2880">
          <p15:clr>
            <a:srgbClr val="A4A3A4"/>
          </p15:clr>
        </p15:guide>
        <p15:guide id="2" pos="214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000000"/>
    <a:srgbClr val="FF3300"/>
    <a:srgbClr val="996600"/>
    <a:srgbClr val="0000CC"/>
    <a:srgbClr val="FF9900"/>
    <a:srgbClr val="99FFCC"/>
    <a:srgbClr val="99CC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55" autoAdjust="0"/>
    <p:restoredTop sz="88446" autoAdjust="0"/>
  </p:normalViewPr>
  <p:slideViewPr>
    <p:cSldViewPr>
      <p:cViewPr varScale="1">
        <p:scale>
          <a:sx n="69" d="100"/>
          <a:sy n="69" d="100"/>
        </p:scale>
        <p:origin x="549" y="45"/>
      </p:cViewPr>
      <p:guideLst>
        <p:guide orient="horz" pos="2160"/>
        <p:guide pos="28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4"/>
    </p:cViewPr>
  </p:sorterViewPr>
  <p:notesViewPr>
    <p:cSldViewPr>
      <p:cViewPr varScale="1">
        <p:scale>
          <a:sx n="51" d="100"/>
          <a:sy n="51" d="100"/>
        </p:scale>
        <p:origin x="-1968" y="-96"/>
      </p:cViewPr>
      <p:guideLst>
        <p:guide orient="horz" pos="2880"/>
        <p:guide pos="214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5" Type="http://schemas.openxmlformats.org/officeDocument/2006/relationships/image" Target="../media/image175.wmf"/><Relationship Id="rId4" Type="http://schemas.openxmlformats.org/officeDocument/2006/relationships/image" Target="../media/image174.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1C880786-4630-436E-81D8-105710EF67F7}" type="datetimeFigureOut">
              <a:rPr lang="zh-CN" altLang="en-US"/>
              <a:t>2021/10/13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DBA2DB67-B1CD-407C-A3B7-93A32FBA4F4E}"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D7646442-5AB9-490B-A0D3-7EB0161D999E}" type="datetimeFigureOut">
              <a:rPr lang="zh-CN" altLang="en-US"/>
              <a:t>2021/10/13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964AFEA-7A4D-4BA5-954A-BEACC1695506}"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39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46</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47</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48</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49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51</a:t>
            </a:fld>
            <a:endParaRPr lang="en-US" altLang="zh-CN"/>
          </a:p>
        </p:txBody>
      </p:sp>
    </p:spTree>
    <p:extLst>
      <p:ext uri="{BB962C8B-B14F-4D97-AF65-F5344CB8AC3E}">
        <p14:creationId xmlns:p14="http://schemas.microsoft.com/office/powerpoint/2010/main" val="11000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52</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53</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54</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55</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56</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57</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58</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59</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16</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61</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62</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63</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64</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65</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66</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67</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68</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69</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17</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71</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72</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73</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74</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75</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76</a:t>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77</a:t>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78</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79</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80</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18</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81</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82</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83</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84</a:t>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85</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86</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87</a:t>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88</a:t>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89</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90</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19</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91</a:t>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92</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93</a:t>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94</a:t>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95</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96</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97</a:t>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98</a:t>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99</a:t>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20</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101</a:t>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102</a:t>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103</a:t>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104</a:t>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105</a:t>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106</a:t>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107</a:t>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t>108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1028" name="Rectangle 4"/>
          <p:cNvSpPr>
            <a:spLocks noGrp="1" noChangeArrowheads="1"/>
          </p:cNvSpPr>
          <p:nvPr>
            <p:ph type="body" idx="1"/>
          </p:nvPr>
        </p:nvSpPr>
        <p:spPr bwMode="auto">
          <a:xfrm>
            <a:off x="827088" y="1843088"/>
            <a:ext cx="756126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2052" name="Rectangle 4"/>
          <p:cNvSpPr>
            <a:spLocks noGrp="1" noChangeArrowheads="1"/>
          </p:cNvSpPr>
          <p:nvPr>
            <p:ph type="body" idx="1"/>
          </p:nvPr>
        </p:nvSpPr>
        <p:spPr bwMode="auto">
          <a:xfrm>
            <a:off x="827088" y="1843088"/>
            <a:ext cx="7632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47.bin"/><Relationship Id="rId3" Type="http://schemas.openxmlformats.org/officeDocument/2006/relationships/notesSlide" Target="../notesSlides/notesSlide92.xml"/><Relationship Id="rId7" Type="http://schemas.openxmlformats.org/officeDocument/2006/relationships/image" Target="../media/image200.wmf"/><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146.bin"/><Relationship Id="rId5" Type="http://schemas.openxmlformats.org/officeDocument/2006/relationships/image" Target="../media/image199.wmf"/><Relationship Id="rId4" Type="http://schemas.openxmlformats.org/officeDocument/2006/relationships/oleObject" Target="../embeddings/oleObject145.bin"/><Relationship Id="rId9" Type="http://schemas.openxmlformats.org/officeDocument/2006/relationships/image" Target="../media/image201.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notesSlide" Target="../notesSlides/notesSlide93.xml"/><Relationship Id="rId7" Type="http://schemas.openxmlformats.org/officeDocument/2006/relationships/image" Target="../media/image203.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oleObject" Target="../embeddings/oleObject149.bin"/><Relationship Id="rId5" Type="http://schemas.openxmlformats.org/officeDocument/2006/relationships/image" Target="../media/image202.wmf"/><Relationship Id="rId4" Type="http://schemas.openxmlformats.org/officeDocument/2006/relationships/oleObject" Target="../embeddings/oleObject148.bin"/><Relationship Id="rId9" Type="http://schemas.openxmlformats.org/officeDocument/2006/relationships/image" Target="../media/image204.w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notesSlide" Target="../notesSlides/notesSlide94.xml"/><Relationship Id="rId7" Type="http://schemas.openxmlformats.org/officeDocument/2006/relationships/image" Target="../media/image203.wmf"/><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oleObject" Target="../embeddings/oleObject152.bin"/><Relationship Id="rId5" Type="http://schemas.openxmlformats.org/officeDocument/2006/relationships/image" Target="../media/image202.wmf"/><Relationship Id="rId4" Type="http://schemas.openxmlformats.org/officeDocument/2006/relationships/oleObject" Target="../embeddings/oleObject151.bin"/><Relationship Id="rId9" Type="http://schemas.openxmlformats.org/officeDocument/2006/relationships/image" Target="../media/image204.wmf"/></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206.wmf"/><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155.bin"/><Relationship Id="rId5" Type="http://schemas.openxmlformats.org/officeDocument/2006/relationships/image" Target="../media/image205.wmf"/><Relationship Id="rId4" Type="http://schemas.openxmlformats.org/officeDocument/2006/relationships/oleObject" Target="../embeddings/oleObject154.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image" Target="../media/image208.wmf"/><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oleObject" Target="../embeddings/oleObject157.bin"/><Relationship Id="rId5" Type="http://schemas.openxmlformats.org/officeDocument/2006/relationships/image" Target="../media/image207.wmf"/><Relationship Id="rId4" Type="http://schemas.openxmlformats.org/officeDocument/2006/relationships/oleObject" Target="../embeddings/oleObject156.bin"/></Relationships>
</file>

<file path=ppt/slides/_rels/slide108.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4.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notesSlide" Target="../notesSlides/notesSlide2.xml"/><Relationship Id="rId7"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27.wmf"/><Relationship Id="rId4"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3.xml"/><Relationship Id="rId7" Type="http://schemas.openxmlformats.org/officeDocument/2006/relationships/image" Target="../media/image32.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1.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3.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4.xml"/><Relationship Id="rId7" Type="http://schemas.openxmlformats.org/officeDocument/2006/relationships/image" Target="../media/image32.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5.bin"/><Relationship Id="rId11" Type="http://schemas.openxmlformats.org/officeDocument/2006/relationships/image" Target="../media/image36.wmf"/><Relationship Id="rId5" Type="http://schemas.openxmlformats.org/officeDocument/2006/relationships/image" Target="../media/image31.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35.wm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7.wmf"/><Relationship Id="rId5" Type="http://schemas.openxmlformats.org/officeDocument/2006/relationships/oleObject" Target="../embeddings/oleObject28.bin"/><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9.wmf"/><Relationship Id="rId5" Type="http://schemas.openxmlformats.org/officeDocument/2006/relationships/oleObject" Target="../embeddings/oleObject29.bin"/><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6.xml"/><Relationship Id="rId7"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image" Target="../media/image50.wmf"/><Relationship Id="rId4" Type="http://schemas.openxmlformats.org/officeDocument/2006/relationships/oleObject" Target="../embeddings/oleObject30.bin"/><Relationship Id="rId9" Type="http://schemas.openxmlformats.org/officeDocument/2006/relationships/image" Target="../media/image52.wmf"/></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7.wmf"/><Relationship Id="rId5" Type="http://schemas.openxmlformats.org/officeDocument/2006/relationships/oleObject" Target="../embeddings/oleObject33.bin"/><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5.bin"/><Relationship Id="rId5" Type="http://schemas.openxmlformats.org/officeDocument/2006/relationships/image" Target="../media/image59.wmf"/><Relationship Id="rId4" Type="http://schemas.openxmlformats.org/officeDocument/2006/relationships/oleObject" Target="../embeddings/oleObject34.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4.png"/><Relationship Id="rId5" Type="http://schemas.openxmlformats.org/officeDocument/2006/relationships/image" Target="../media/image61.wmf"/><Relationship Id="rId4" Type="http://schemas.openxmlformats.org/officeDocument/2006/relationships/oleObject" Target="../embeddings/oleObject36.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25.xml"/><Relationship Id="rId7" Type="http://schemas.openxmlformats.org/officeDocument/2006/relationships/image" Target="../media/image63.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38.bin"/><Relationship Id="rId5" Type="http://schemas.openxmlformats.org/officeDocument/2006/relationships/image" Target="../media/image62.wmf"/><Relationship Id="rId4" Type="http://schemas.openxmlformats.org/officeDocument/2006/relationships/oleObject" Target="../embeddings/oleObject37.bin"/><Relationship Id="rId9" Type="http://schemas.openxmlformats.org/officeDocument/2006/relationships/image" Target="../media/image64.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5.wmf"/><Relationship Id="rId5" Type="http://schemas.openxmlformats.org/officeDocument/2006/relationships/oleObject" Target="../embeddings/oleObject40.bin"/><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7.xml"/><Relationship Id="rId7" Type="http://schemas.openxmlformats.org/officeDocument/2006/relationships/image" Target="../media/image68.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42.bin"/><Relationship Id="rId5" Type="http://schemas.openxmlformats.org/officeDocument/2006/relationships/image" Target="../media/image67.wmf"/><Relationship Id="rId4" Type="http://schemas.openxmlformats.org/officeDocument/2006/relationships/oleObject" Target="../embeddings/oleObject41.bin"/><Relationship Id="rId9" Type="http://schemas.openxmlformats.org/officeDocument/2006/relationships/image" Target="../media/image69.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28.xml"/><Relationship Id="rId7"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5.bin"/><Relationship Id="rId11" Type="http://schemas.openxmlformats.org/officeDocument/2006/relationships/image" Target="../media/image73.wmf"/><Relationship Id="rId5" Type="http://schemas.openxmlformats.org/officeDocument/2006/relationships/image" Target="../media/image70.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72.wmf"/></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75.w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32.xml"/><Relationship Id="rId7"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50.bin"/><Relationship Id="rId5" Type="http://schemas.openxmlformats.org/officeDocument/2006/relationships/image" Target="../media/image76.wmf"/><Relationship Id="rId4" Type="http://schemas.openxmlformats.org/officeDocument/2006/relationships/oleObject" Target="../embeddings/oleObject49.bin"/><Relationship Id="rId9" Type="http://schemas.openxmlformats.org/officeDocument/2006/relationships/image" Target="../media/image78.wmf"/></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83.png"/><Relationship Id="rId5" Type="http://schemas.openxmlformats.org/officeDocument/2006/relationships/image" Target="../media/image82.wmf"/><Relationship Id="rId4" Type="http://schemas.openxmlformats.org/officeDocument/2006/relationships/oleObject" Target="../embeddings/oleObject5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84.wmf"/><Relationship Id="rId5" Type="http://schemas.openxmlformats.org/officeDocument/2006/relationships/oleObject" Target="../embeddings/oleObject53.bin"/><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7.w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92.wmf"/><Relationship Id="rId4"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41.xml"/><Relationship Id="rId7" Type="http://schemas.openxmlformats.org/officeDocument/2006/relationships/image" Target="../media/image95.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56.bin"/><Relationship Id="rId5" Type="http://schemas.openxmlformats.org/officeDocument/2006/relationships/image" Target="../media/image94.wmf"/><Relationship Id="rId4" Type="http://schemas.openxmlformats.org/officeDocument/2006/relationships/oleObject" Target="../embeddings/oleObject55.bin"/><Relationship Id="rId9" Type="http://schemas.openxmlformats.org/officeDocument/2006/relationships/image" Target="../media/image96.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97.wmf"/><Relationship Id="rId4" Type="http://schemas.openxmlformats.org/officeDocument/2006/relationships/oleObject" Target="../embeddings/oleObject58.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9.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60.bin"/><Relationship Id="rId5" Type="http://schemas.openxmlformats.org/officeDocument/2006/relationships/image" Target="../media/image98.wmf"/><Relationship Id="rId4" Type="http://schemas.openxmlformats.org/officeDocument/2006/relationships/oleObject" Target="../embeddings/oleObject59.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00.wmf"/><Relationship Id="rId4" Type="http://schemas.openxmlformats.org/officeDocument/2006/relationships/oleObject" Target="../embeddings/oleObject61.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63.bin"/><Relationship Id="rId5" Type="http://schemas.openxmlformats.org/officeDocument/2006/relationships/image" Target="../media/image101.wmf"/><Relationship Id="rId4" Type="http://schemas.openxmlformats.org/officeDocument/2006/relationships/oleObject" Target="../embeddings/oleObject62.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04.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65.bin"/><Relationship Id="rId5" Type="http://schemas.openxmlformats.org/officeDocument/2006/relationships/image" Target="../media/image103.wmf"/><Relationship Id="rId4" Type="http://schemas.openxmlformats.org/officeDocument/2006/relationships/oleObject" Target="../embeddings/oleObject64.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47.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67.bin"/><Relationship Id="rId5" Type="http://schemas.openxmlformats.org/officeDocument/2006/relationships/image" Target="../media/image105.wmf"/><Relationship Id="rId4" Type="http://schemas.openxmlformats.org/officeDocument/2006/relationships/oleObject" Target="../embeddings/oleObject66.bin"/><Relationship Id="rId9" Type="http://schemas.openxmlformats.org/officeDocument/2006/relationships/image" Target="../media/image107.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09.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70.bin"/><Relationship Id="rId5" Type="http://schemas.openxmlformats.org/officeDocument/2006/relationships/image" Target="../media/image108.wmf"/><Relationship Id="rId4" Type="http://schemas.openxmlformats.org/officeDocument/2006/relationships/oleObject" Target="../embeddings/oleObject69.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notesSlide" Target="../notesSlides/notesSlide49.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72.bin"/><Relationship Id="rId5" Type="http://schemas.openxmlformats.org/officeDocument/2006/relationships/image" Target="../media/image110.wmf"/><Relationship Id="rId4" Type="http://schemas.openxmlformats.org/officeDocument/2006/relationships/oleObject" Target="../embeddings/oleObject71.bin"/><Relationship Id="rId9" Type="http://schemas.openxmlformats.org/officeDocument/2006/relationships/image" Target="../media/image112.wmf"/></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116.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75.bin"/><Relationship Id="rId5" Type="http://schemas.openxmlformats.org/officeDocument/2006/relationships/image" Target="../media/image115.wmf"/><Relationship Id="rId4" Type="http://schemas.openxmlformats.org/officeDocument/2006/relationships/oleObject" Target="../embeddings/oleObject74.bin"/></Relationships>
</file>

<file path=ppt/slides/_rels/slide64.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notesSlide" Target="../notesSlides/notesSlide53.xml"/><Relationship Id="rId7" Type="http://schemas.openxmlformats.org/officeDocument/2006/relationships/image" Target="../media/image118.w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77.bin"/><Relationship Id="rId5" Type="http://schemas.openxmlformats.org/officeDocument/2006/relationships/image" Target="../media/image117.wmf"/><Relationship Id="rId4" Type="http://schemas.openxmlformats.org/officeDocument/2006/relationships/oleObject" Target="../embeddings/oleObject76.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21.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79.bin"/><Relationship Id="rId5" Type="http://schemas.openxmlformats.org/officeDocument/2006/relationships/image" Target="../media/image120.wmf"/><Relationship Id="rId4" Type="http://schemas.openxmlformats.org/officeDocument/2006/relationships/oleObject" Target="../embeddings/oleObject78.bin"/></Relationships>
</file>

<file path=ppt/slides/_rels/slide66.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notesSlide" Target="../notesSlides/notesSlide55.xml"/><Relationship Id="rId7"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81.bin"/><Relationship Id="rId5" Type="http://schemas.openxmlformats.org/officeDocument/2006/relationships/image" Target="../media/image122.wmf"/><Relationship Id="rId10" Type="http://schemas.openxmlformats.org/officeDocument/2006/relationships/image" Target="../media/image124.wmf"/><Relationship Id="rId4" Type="http://schemas.openxmlformats.org/officeDocument/2006/relationships/oleObject" Target="../embeddings/oleObject80.bin"/><Relationship Id="rId9" Type="http://schemas.openxmlformats.org/officeDocument/2006/relationships/oleObject" Target="../embeddings/oleObject82.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27.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84.bin"/><Relationship Id="rId5" Type="http://schemas.openxmlformats.org/officeDocument/2006/relationships/image" Target="../media/image126.wmf"/><Relationship Id="rId4" Type="http://schemas.openxmlformats.org/officeDocument/2006/relationships/oleObject" Target="../embeddings/oleObject83.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29.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86.bin"/><Relationship Id="rId5" Type="http://schemas.openxmlformats.org/officeDocument/2006/relationships/image" Target="../media/image128.wmf"/><Relationship Id="rId4" Type="http://schemas.openxmlformats.org/officeDocument/2006/relationships/oleObject" Target="../embeddings/oleObject85.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58.xml"/><Relationship Id="rId7" Type="http://schemas.openxmlformats.org/officeDocument/2006/relationships/image" Target="../media/image131.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88.bin"/><Relationship Id="rId5" Type="http://schemas.openxmlformats.org/officeDocument/2006/relationships/image" Target="../media/image130.wmf"/><Relationship Id="rId4" Type="http://schemas.openxmlformats.org/officeDocument/2006/relationships/oleObject" Target="../embeddings/oleObject87.bin"/><Relationship Id="rId9" Type="http://schemas.openxmlformats.org/officeDocument/2006/relationships/image" Target="../media/image132.wmf"/></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35.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91.bin"/><Relationship Id="rId5" Type="http://schemas.openxmlformats.org/officeDocument/2006/relationships/image" Target="../media/image134.wmf"/><Relationship Id="rId4" Type="http://schemas.openxmlformats.org/officeDocument/2006/relationships/oleObject" Target="../embeddings/oleObject90.bin"/></Relationships>
</file>

<file path=ppt/slides/_rels/slide7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37.wmf"/><Relationship Id="rId4" Type="http://schemas.openxmlformats.org/officeDocument/2006/relationships/oleObject" Target="../embeddings/oleObject92.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39.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94.bin"/><Relationship Id="rId5" Type="http://schemas.openxmlformats.org/officeDocument/2006/relationships/image" Target="../media/image138.wmf"/><Relationship Id="rId4" Type="http://schemas.openxmlformats.org/officeDocument/2006/relationships/oleObject" Target="../embeddings/oleObject93.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64.xml"/><Relationship Id="rId7" Type="http://schemas.openxmlformats.org/officeDocument/2006/relationships/image" Target="../media/image141.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96.bin"/><Relationship Id="rId5" Type="http://schemas.openxmlformats.org/officeDocument/2006/relationships/image" Target="../media/image140.wmf"/><Relationship Id="rId4" Type="http://schemas.openxmlformats.org/officeDocument/2006/relationships/oleObject" Target="../embeddings/oleObject95.bin"/><Relationship Id="rId9" Type="http://schemas.openxmlformats.org/officeDocument/2006/relationships/image" Target="../media/image142.wmf"/></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145.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99.bin"/><Relationship Id="rId5" Type="http://schemas.openxmlformats.org/officeDocument/2006/relationships/image" Target="../media/image144.wmf"/><Relationship Id="rId4" Type="http://schemas.openxmlformats.org/officeDocument/2006/relationships/oleObject" Target="../embeddings/oleObject98.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147.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101.bin"/><Relationship Id="rId5" Type="http://schemas.openxmlformats.org/officeDocument/2006/relationships/image" Target="../media/image146.wmf"/><Relationship Id="rId4" Type="http://schemas.openxmlformats.org/officeDocument/2006/relationships/oleObject" Target="../embeddings/oleObject100.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49.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103.bin"/><Relationship Id="rId5" Type="http://schemas.openxmlformats.org/officeDocument/2006/relationships/image" Target="../media/image148.wmf"/><Relationship Id="rId4" Type="http://schemas.openxmlformats.org/officeDocument/2006/relationships/oleObject" Target="../embeddings/oleObject102.bin"/></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0.bin"/><Relationship Id="rId14" Type="http://schemas.openxmlformats.org/officeDocument/2006/relationships/image" Target="../media/image19.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notesSlide" Target="../notesSlides/notesSlide69.xml"/><Relationship Id="rId7" Type="http://schemas.openxmlformats.org/officeDocument/2006/relationships/image" Target="../media/image151.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105.bin"/><Relationship Id="rId5" Type="http://schemas.openxmlformats.org/officeDocument/2006/relationships/image" Target="../media/image150.wmf"/><Relationship Id="rId4" Type="http://schemas.openxmlformats.org/officeDocument/2006/relationships/oleObject" Target="../embeddings/oleObject104.bin"/><Relationship Id="rId9" Type="http://schemas.openxmlformats.org/officeDocument/2006/relationships/image" Target="../media/image152.wmf"/></Relationships>
</file>

<file path=ppt/slides/_rels/slide8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55.w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108.bin"/><Relationship Id="rId5" Type="http://schemas.openxmlformats.org/officeDocument/2006/relationships/image" Target="../media/image154.wmf"/><Relationship Id="rId4" Type="http://schemas.openxmlformats.org/officeDocument/2006/relationships/oleObject" Target="../embeddings/oleObject107.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notesSlide" Target="../notesSlides/notesSlide72.xml"/><Relationship Id="rId7" Type="http://schemas.openxmlformats.org/officeDocument/2006/relationships/image" Target="../media/image157.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110.bin"/><Relationship Id="rId5" Type="http://schemas.openxmlformats.org/officeDocument/2006/relationships/image" Target="../media/image156.wmf"/><Relationship Id="rId4" Type="http://schemas.openxmlformats.org/officeDocument/2006/relationships/oleObject" Target="../embeddings/oleObject109.bin"/><Relationship Id="rId9" Type="http://schemas.openxmlformats.org/officeDocument/2006/relationships/image" Target="../media/image158.w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60.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113.bin"/><Relationship Id="rId5" Type="http://schemas.openxmlformats.org/officeDocument/2006/relationships/image" Target="../media/image159.wmf"/><Relationship Id="rId4" Type="http://schemas.openxmlformats.org/officeDocument/2006/relationships/oleObject" Target="../embeddings/oleObject112.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image" Target="../media/image161.wmf"/><Relationship Id="rId4" Type="http://schemas.openxmlformats.org/officeDocument/2006/relationships/oleObject" Target="../embeddings/oleObject114.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162.wmf"/><Relationship Id="rId4" Type="http://schemas.openxmlformats.org/officeDocument/2006/relationships/oleObject" Target="../embeddings/oleObject115.bin"/></Relationships>
</file>

<file path=ppt/slides/_rels/slide8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notesSlide" Target="../notesSlides/notesSlide77.xml"/><Relationship Id="rId7" Type="http://schemas.openxmlformats.org/officeDocument/2006/relationships/image" Target="../media/image165.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117.bin"/><Relationship Id="rId5" Type="http://schemas.openxmlformats.org/officeDocument/2006/relationships/image" Target="../media/image164.wmf"/><Relationship Id="rId4" Type="http://schemas.openxmlformats.org/officeDocument/2006/relationships/oleObject" Target="../embeddings/oleObject116.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notesSlide" Target="../notesSlides/notesSlide78.xml"/><Relationship Id="rId7" Type="http://schemas.openxmlformats.org/officeDocument/2006/relationships/image" Target="../media/image168.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oleObject" Target="../embeddings/oleObject119.bin"/><Relationship Id="rId11" Type="http://schemas.openxmlformats.org/officeDocument/2006/relationships/image" Target="../media/image170.wmf"/><Relationship Id="rId5" Type="http://schemas.openxmlformats.org/officeDocument/2006/relationships/image" Target="../media/image167.wmf"/><Relationship Id="rId10" Type="http://schemas.openxmlformats.org/officeDocument/2006/relationships/oleObject" Target="../embeddings/oleObject121.bin"/><Relationship Id="rId4" Type="http://schemas.openxmlformats.org/officeDocument/2006/relationships/oleObject" Target="../embeddings/oleObject118.bin"/><Relationship Id="rId9" Type="http://schemas.openxmlformats.org/officeDocument/2006/relationships/image" Target="../media/image169.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4.bin"/><Relationship Id="rId4" Type="http://schemas.openxmlformats.org/officeDocument/2006/relationships/image" Target="../media/image20.wmf"/></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75.wmf"/><Relationship Id="rId3" Type="http://schemas.openxmlformats.org/officeDocument/2006/relationships/notesSlide" Target="../notesSlides/notesSlide79.xml"/><Relationship Id="rId7" Type="http://schemas.openxmlformats.org/officeDocument/2006/relationships/image" Target="../media/image172.wmf"/><Relationship Id="rId12"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oleObject" Target="../embeddings/oleObject123.bin"/><Relationship Id="rId11" Type="http://schemas.openxmlformats.org/officeDocument/2006/relationships/image" Target="../media/image174.wmf"/><Relationship Id="rId5" Type="http://schemas.openxmlformats.org/officeDocument/2006/relationships/image" Target="../media/image171.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73.wmf"/></Relationships>
</file>

<file path=ppt/slides/_rels/slide9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78.w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128.bin"/><Relationship Id="rId5" Type="http://schemas.openxmlformats.org/officeDocument/2006/relationships/image" Target="../media/image177.wmf"/><Relationship Id="rId4" Type="http://schemas.openxmlformats.org/officeDocument/2006/relationships/oleObject" Target="../embeddings/oleObject127.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82.xml"/><Relationship Id="rId7" Type="http://schemas.openxmlformats.org/officeDocument/2006/relationships/image" Target="../media/image180.w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oleObject" Target="../embeddings/oleObject130.bin"/><Relationship Id="rId5" Type="http://schemas.openxmlformats.org/officeDocument/2006/relationships/image" Target="../media/image179.wmf"/><Relationship Id="rId4" Type="http://schemas.openxmlformats.org/officeDocument/2006/relationships/oleObject" Target="../embeddings/oleObject129.bin"/><Relationship Id="rId9" Type="http://schemas.openxmlformats.org/officeDocument/2006/relationships/image" Target="../media/image181.w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notesSlide" Target="../notesSlides/notesSlide83.xml"/><Relationship Id="rId7" Type="http://schemas.openxmlformats.org/officeDocument/2006/relationships/image" Target="../media/image183.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oleObject" Target="../embeddings/oleObject133.bin"/><Relationship Id="rId5" Type="http://schemas.openxmlformats.org/officeDocument/2006/relationships/image" Target="../media/image182.wmf"/><Relationship Id="rId4" Type="http://schemas.openxmlformats.org/officeDocument/2006/relationships/oleObject" Target="../embeddings/oleObject132.bin"/><Relationship Id="rId9" Type="http://schemas.openxmlformats.org/officeDocument/2006/relationships/image" Target="../media/image184.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84.xml"/><Relationship Id="rId7" Type="http://schemas.openxmlformats.org/officeDocument/2006/relationships/image" Target="../media/image186.wmf"/><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oleObject" Target="../embeddings/oleObject136.bin"/><Relationship Id="rId5" Type="http://schemas.openxmlformats.org/officeDocument/2006/relationships/image" Target="../media/image185.wmf"/><Relationship Id="rId4" Type="http://schemas.openxmlformats.org/officeDocument/2006/relationships/oleObject" Target="../embeddings/oleObject135.bin"/><Relationship Id="rId9" Type="http://schemas.openxmlformats.org/officeDocument/2006/relationships/image" Target="../media/image187.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85.xml"/><Relationship Id="rId7" Type="http://schemas.openxmlformats.org/officeDocument/2006/relationships/image" Target="../media/image189.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oleObject" Target="../embeddings/oleObject139.bin"/><Relationship Id="rId5" Type="http://schemas.openxmlformats.org/officeDocument/2006/relationships/image" Target="../media/image188.wmf"/><Relationship Id="rId4" Type="http://schemas.openxmlformats.org/officeDocument/2006/relationships/oleObject" Target="../embeddings/oleObject138.bin"/><Relationship Id="rId9" Type="http://schemas.openxmlformats.org/officeDocument/2006/relationships/image" Target="../media/image190.w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notesSlide" Target="../notesSlides/notesSlide86.xml"/><Relationship Id="rId7" Type="http://schemas.openxmlformats.org/officeDocument/2006/relationships/image" Target="../media/image192.wmf"/><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oleObject" Target="../embeddings/oleObject142.bin"/><Relationship Id="rId5" Type="http://schemas.openxmlformats.org/officeDocument/2006/relationships/image" Target="../media/image191.wmf"/><Relationship Id="rId4" Type="http://schemas.openxmlformats.org/officeDocument/2006/relationships/oleObject" Target="../embeddings/oleObject141.bin"/><Relationship Id="rId9" Type="http://schemas.openxmlformats.org/officeDocument/2006/relationships/image" Target="../media/image193.w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vmlDrawing" Target="../drawings/vmlDrawing63.vml"/><Relationship Id="rId5" Type="http://schemas.openxmlformats.org/officeDocument/2006/relationships/image" Target="../media/image194.wmf"/><Relationship Id="rId4" Type="http://schemas.openxmlformats.org/officeDocument/2006/relationships/oleObject" Target="../embeddings/oleObject144.bin"/></Relationships>
</file>

<file path=ppt/slides/_rels/slide9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14313" y="1284288"/>
            <a:ext cx="8715375" cy="2000250"/>
          </a:xfrm>
        </p:spPr>
        <p:txBody>
          <a:bodyPr anchor="ctr"/>
          <a:lstStyle/>
          <a:p>
            <a:pPr algn="ctr" eaLnBrk="1" hangingPunct="1">
              <a:defRPr/>
            </a:pPr>
            <a:r>
              <a:rPr lang="zh-CN" altLang="en-US" sz="6000" dirty="0">
                <a:solidFill>
                  <a:srgbClr val="990000"/>
                </a:solidFill>
                <a:effectLst>
                  <a:outerShdw blurRad="38100" dist="38100" dir="2700000" algn="tl">
                    <a:srgbClr val="C0C0C0"/>
                  </a:outerShdw>
                </a:effectLst>
                <a:ea typeface="华文行楷" panose="02010800040101010101" pitchFamily="2" charset="-122"/>
              </a:rPr>
              <a:t>混合集成电路测试技术</a:t>
            </a:r>
          </a:p>
        </p:txBody>
      </p:sp>
      <p:sp>
        <p:nvSpPr>
          <p:cNvPr id="244739" name="Text Box 3"/>
          <p:cNvSpPr txBox="1">
            <a:spLocks noChangeArrowheads="1"/>
          </p:cNvSpPr>
          <p:nvPr/>
        </p:nvSpPr>
        <p:spPr bwMode="auto">
          <a:xfrm>
            <a:off x="214313" y="3284538"/>
            <a:ext cx="8929687"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zh-CN" altLang="en-US" sz="3600" b="1" dirty="0">
                <a:effectLst>
                  <a:outerShdw blurRad="38100" dist="38100" dir="2700000" algn="tl">
                    <a:srgbClr val="C0C0C0"/>
                  </a:outerShdw>
                </a:effectLst>
                <a:ea typeface="楷体_GB2312" pitchFamily="49" charset="-122"/>
              </a:rPr>
              <a:t>第五章</a:t>
            </a:r>
            <a:endParaRPr lang="en-US" altLang="zh-CN" sz="3600" b="1" dirty="0">
              <a:effectLst>
                <a:outerShdw blurRad="38100" dist="38100" dir="2700000" algn="tl">
                  <a:srgbClr val="C0C0C0"/>
                </a:outerShdw>
              </a:effectLst>
              <a:ea typeface="楷体_GB2312" pitchFamily="49" charset="-122"/>
            </a:endParaRPr>
          </a:p>
          <a:p>
            <a:pPr algn="ctr" eaLnBrk="1" hangingPunct="1">
              <a:spcBef>
                <a:spcPct val="50000"/>
              </a:spcBef>
              <a:defRPr/>
            </a:pPr>
            <a:r>
              <a:rPr lang="en-US" altLang="zh-CN" sz="3600" b="1" dirty="0">
                <a:effectLst>
                  <a:outerShdw blurRad="38100" dist="38100" dir="2700000" algn="tl">
                    <a:srgbClr val="C0C0C0"/>
                  </a:outerShdw>
                </a:effectLst>
                <a:ea typeface="楷体_GB2312" pitchFamily="49" charset="-122"/>
              </a:rPr>
              <a:t>时钟和串行数据通信通道测量</a:t>
            </a:r>
          </a:p>
        </p:txBody>
      </p:sp>
    </p:spTree>
  </p:cSld>
  <p:clrMapOvr>
    <a:masterClrMapping/>
  </p:clrMapOvr>
  <p:transition spd="slow">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627784" y="116632"/>
            <a:ext cx="6516216" cy="1080120"/>
          </a:xfrm>
          <a:noFill/>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5.3. </a:t>
            </a:r>
            <a:r>
              <a:rPr lang="zh-CN" altLang="en-US" sz="3200" dirty="0">
                <a:solidFill>
                  <a:srgbClr val="990000"/>
                </a:solidFill>
                <a:latin typeface="Comic Sans MS" panose="030F0702030302020204" pitchFamily="66" charset="0"/>
                <a:ea typeface="隶书" panose="02010509060101010101" pitchFamily="49" charset="-122"/>
              </a:rPr>
              <a:t>时钟信号的频域属性</a:t>
            </a:r>
          </a:p>
        </p:txBody>
      </p:sp>
      <p:pic>
        <p:nvPicPr>
          <p:cNvPr id="2" name="图片 1"/>
          <p:cNvPicPr>
            <a:picLocks noChangeAspect="1"/>
          </p:cNvPicPr>
          <p:nvPr/>
        </p:nvPicPr>
        <p:blipFill>
          <a:blip r:embed="rId2"/>
          <a:stretch>
            <a:fillRect/>
          </a:stretch>
        </p:blipFill>
        <p:spPr>
          <a:xfrm>
            <a:off x="1259632" y="1207130"/>
            <a:ext cx="6158319" cy="3607015"/>
          </a:xfrm>
          <a:prstGeom prst="rect">
            <a:avLst/>
          </a:prstGeom>
        </p:spPr>
      </p:pic>
      <p:sp>
        <p:nvSpPr>
          <p:cNvPr id="5" name="矩形 4"/>
          <p:cNvSpPr/>
          <p:nvPr/>
        </p:nvSpPr>
        <p:spPr>
          <a:xfrm>
            <a:off x="2627784" y="4870900"/>
            <a:ext cx="3888432" cy="830997"/>
          </a:xfrm>
          <a:prstGeom prst="rect">
            <a:avLst/>
          </a:prstGeom>
        </p:spPr>
        <p:txBody>
          <a:bodyPr wrap="square">
            <a:spAutoFit/>
          </a:bodyPr>
          <a:lstStyle/>
          <a:p>
            <a:pPr marL="342900" indent="-342900">
              <a:buAutoNum type="alphaLcParenBoth"/>
            </a:pPr>
            <a:r>
              <a:rPr lang="en-US" altLang="zh-CN" sz="2400" b="1" dirty="0"/>
              <a:t>理想时钟信号的PSD。 </a:t>
            </a:r>
          </a:p>
          <a:p>
            <a:r>
              <a:rPr lang="en-US" altLang="zh-CN" sz="2400" b="1" dirty="0"/>
              <a:t>(b) 时钟信号抖动的PSD</a:t>
            </a:r>
            <a:r>
              <a:rPr lang="zh-CN" altLang="en-US" sz="2400" b="1" dirty="0"/>
              <a:t>。</a:t>
            </a:r>
          </a:p>
        </p:txBody>
      </p:sp>
      <p:sp>
        <p:nvSpPr>
          <p:cNvPr id="3" name="文本框 2">
            <a:extLst>
              <a:ext uri="{FF2B5EF4-FFF2-40B4-BE49-F238E27FC236}">
                <a16:creationId xmlns:a16="http://schemas.microsoft.com/office/drawing/2014/main" id="{9DA5E08D-7EC2-4B9A-9B9B-0179D3DA4767}"/>
              </a:ext>
            </a:extLst>
          </p:cNvPr>
          <p:cNvSpPr txBox="1"/>
          <p:nvPr/>
        </p:nvSpPr>
        <p:spPr>
          <a:xfrm>
            <a:off x="2555776" y="6021288"/>
            <a:ext cx="4752528" cy="461665"/>
          </a:xfrm>
          <a:prstGeom prst="rect">
            <a:avLst/>
          </a:prstGeom>
          <a:noFill/>
        </p:spPr>
        <p:txBody>
          <a:bodyPr wrap="square" rtlCol="0">
            <a:spAutoFit/>
          </a:bodyPr>
          <a:lstStyle/>
          <a:p>
            <a:r>
              <a:rPr lang="en-US" altLang="zh-CN" sz="2400" b="1" dirty="0"/>
              <a:t>power spectral density (PSD) </a:t>
            </a:r>
            <a:endParaRPr lang="zh-CN" altLang="en-US" sz="2400" b="1" dirty="0"/>
          </a:p>
        </p:txBody>
      </p:sp>
    </p:spTree>
  </p:cSld>
  <p:clrMapOvr>
    <a:masterClrMapping/>
  </p:clrMapOvr>
  <p:transition spd="slow">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4" name="矩形 3"/>
          <p:cNvSpPr/>
          <p:nvPr/>
        </p:nvSpPr>
        <p:spPr>
          <a:xfrm>
            <a:off x="899592" y="6103540"/>
            <a:ext cx="7974632" cy="368300"/>
          </a:xfrm>
          <a:prstGeom prst="rect">
            <a:avLst/>
          </a:prstGeom>
        </p:spPr>
        <p:txBody>
          <a:bodyPr wrap="square">
            <a:spAutoFit/>
          </a:bodyPr>
          <a:lstStyle/>
          <a:p>
            <a:r>
              <a:rPr lang="en-US" altLang="zh-CN" dirty="0"/>
              <a:t>                           SONET OC-12规范的抖动容限兼容掩码</a:t>
            </a:r>
          </a:p>
        </p:txBody>
      </p:sp>
      <p:pic>
        <p:nvPicPr>
          <p:cNvPr id="6" name="图片 5"/>
          <p:cNvPicPr>
            <a:picLocks noChangeAspect="1"/>
          </p:cNvPicPr>
          <p:nvPr/>
        </p:nvPicPr>
        <p:blipFill>
          <a:blip r:embed="rId3"/>
          <a:stretch>
            <a:fillRect/>
          </a:stretch>
        </p:blipFill>
        <p:spPr>
          <a:xfrm>
            <a:off x="1861747" y="1710693"/>
            <a:ext cx="5731482" cy="4113645"/>
          </a:xfrm>
          <a:prstGeom prst="rect">
            <a:avLst/>
          </a:prstGeom>
        </p:spPr>
      </p:pic>
      <p:sp>
        <p:nvSpPr>
          <p:cNvPr id="8" name="标题 1">
            <a:extLst>
              <a:ext uri="{FF2B5EF4-FFF2-40B4-BE49-F238E27FC236}">
                <a16:creationId xmlns:a16="http://schemas.microsoft.com/office/drawing/2014/main" id="{F3FC165E-985E-4C41-873F-CAFBF4252403}"/>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4" name="矩形 3"/>
          <p:cNvSpPr/>
          <p:nvPr/>
        </p:nvSpPr>
        <p:spPr>
          <a:xfrm>
            <a:off x="107504" y="5593719"/>
            <a:ext cx="8928992" cy="645160"/>
          </a:xfrm>
          <a:prstGeom prst="rect">
            <a:avLst/>
          </a:prstGeom>
        </p:spPr>
        <p:txBody>
          <a:bodyPr wrap="square">
            <a:spAutoFit/>
          </a:bodyPr>
          <a:lstStyle/>
          <a:p>
            <a:r>
              <a:rPr lang="en-US" altLang="zh-CN" dirty="0"/>
              <a:t>(a) </a:t>
            </a:r>
            <a:r>
              <a:rPr lang="en-US" altLang="zh-CN"/>
              <a:t>通过线性系统函数G（jω）来关联输入和输出抖动</a:t>
            </a:r>
            <a:r>
              <a:rPr lang="zh-CN" altLang="en-US"/>
              <a:t>。</a:t>
            </a:r>
            <a:r>
              <a:rPr lang="en-US" altLang="zh-CN" dirty="0"/>
              <a:t> </a:t>
            </a:r>
          </a:p>
          <a:p>
            <a:r>
              <a:rPr lang="en-US" altLang="zh-CN" dirty="0"/>
              <a:t>(b) </a:t>
            </a:r>
            <a:r>
              <a:rPr lang="en-US" altLang="zh-CN"/>
              <a:t>正弦输入信号的输入输出PDF及其与G（jω）的关系</a:t>
            </a:r>
          </a:p>
        </p:txBody>
      </p:sp>
      <p:pic>
        <p:nvPicPr>
          <p:cNvPr id="2" name="图片 1"/>
          <p:cNvPicPr>
            <a:picLocks noChangeAspect="1"/>
          </p:cNvPicPr>
          <p:nvPr/>
        </p:nvPicPr>
        <p:blipFill>
          <a:blip r:embed="rId3"/>
          <a:stretch>
            <a:fillRect/>
          </a:stretch>
        </p:blipFill>
        <p:spPr>
          <a:xfrm>
            <a:off x="1517415" y="2276872"/>
            <a:ext cx="6109170" cy="2877715"/>
          </a:xfrm>
          <a:prstGeom prst="rect">
            <a:avLst/>
          </a:prstGeom>
        </p:spPr>
      </p:pic>
      <p:sp>
        <p:nvSpPr>
          <p:cNvPr id="7" name="标题 1">
            <a:extLst>
              <a:ext uri="{FF2B5EF4-FFF2-40B4-BE49-F238E27FC236}">
                <a16:creationId xmlns:a16="http://schemas.microsoft.com/office/drawing/2014/main" id="{E90226C7-C1FB-4D71-9680-10207703C24E}"/>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55898" y="1582462"/>
            <a:ext cx="4000077" cy="5133011"/>
          </a:xfrm>
          <a:prstGeom prst="rect">
            <a:avLst/>
          </a:prstGeom>
        </p:spPr>
      </p:pic>
      <p:sp>
        <p:nvSpPr>
          <p:cNvPr id="5" name="矩形 4"/>
          <p:cNvSpPr/>
          <p:nvPr/>
        </p:nvSpPr>
        <p:spPr>
          <a:xfrm>
            <a:off x="358244" y="980728"/>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6" name="矩形 5"/>
          <p:cNvSpPr/>
          <p:nvPr/>
        </p:nvSpPr>
        <p:spPr>
          <a:xfrm>
            <a:off x="4581015" y="2132856"/>
            <a:ext cx="4572000" cy="3138170"/>
          </a:xfrm>
          <a:prstGeom prst="rect">
            <a:avLst/>
          </a:prstGeom>
        </p:spPr>
        <p:txBody>
          <a:bodyPr>
            <a:spAutoFit/>
          </a:bodyPr>
          <a:lstStyle/>
          <a:p>
            <a:r>
              <a:rPr lang="en-US" altLang="zh-CN" dirty="0"/>
              <a:t>(a)</a:t>
            </a:r>
            <a:r>
              <a:rPr lang="en-US" altLang="zh-CN"/>
              <a:t>在该图上叠加的是tSH = T / 5.2时的理想采样时刻。</a:t>
            </a:r>
          </a:p>
          <a:p>
            <a:endParaRPr lang="en-US" altLang="zh-CN" dirty="0"/>
          </a:p>
          <a:p>
            <a:endParaRPr lang="en-US" altLang="zh-CN" dirty="0"/>
          </a:p>
          <a:p>
            <a:endParaRPr lang="en-US" altLang="zh-CN" dirty="0"/>
          </a:p>
          <a:p>
            <a:r>
              <a:rPr lang="en-US" altLang="zh-CN" dirty="0"/>
              <a:t>(b) 输出抖动分布的峰值越来越接近采样时刻，但是同样不会出现误差</a:t>
            </a:r>
          </a:p>
          <a:p>
            <a:endParaRPr lang="en-US" altLang="zh-CN" dirty="0"/>
          </a:p>
          <a:p>
            <a:endParaRPr lang="en-US" altLang="zh-CN" dirty="0"/>
          </a:p>
          <a:p>
            <a:endParaRPr lang="en-US" altLang="zh-CN" dirty="0"/>
          </a:p>
          <a:p>
            <a:r>
              <a:rPr lang="en-US" altLang="zh-CN" dirty="0"/>
              <a:t>(c)抖动幅度超过采样阈值误差</a:t>
            </a:r>
          </a:p>
        </p:txBody>
      </p:sp>
      <p:sp>
        <p:nvSpPr>
          <p:cNvPr id="8" name="标题 1">
            <a:extLst>
              <a:ext uri="{FF2B5EF4-FFF2-40B4-BE49-F238E27FC236}">
                <a16:creationId xmlns:a16="http://schemas.microsoft.com/office/drawing/2014/main" id="{2E20DBAA-DD26-4C46-9B78-E8DDAB59E64A}"/>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8244" y="980728"/>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2" name="矩形 1"/>
          <p:cNvSpPr/>
          <p:nvPr/>
        </p:nvSpPr>
        <p:spPr>
          <a:xfrm>
            <a:off x="372248" y="1596431"/>
            <a:ext cx="8520232" cy="398780"/>
          </a:xfrm>
          <a:prstGeom prst="rect">
            <a:avLst/>
          </a:prstGeom>
        </p:spPr>
        <p:txBody>
          <a:bodyPr wrap="square">
            <a:spAutoFit/>
          </a:bodyPr>
          <a:lstStyle/>
          <a:p>
            <a:r>
              <a:rPr lang="en-US" altLang="zh-CN" sz="2000" dirty="0"/>
              <a:t>我们可以通过整合超出两侧阈值的区域来量化BER级别</a:t>
            </a:r>
          </a:p>
        </p:txBody>
      </p:sp>
      <p:graphicFrame>
        <p:nvGraphicFramePr>
          <p:cNvPr id="7" name="对象 6"/>
          <p:cNvGraphicFramePr>
            <a:graphicFrameLocks noChangeAspect="1"/>
          </p:cNvGraphicFramePr>
          <p:nvPr/>
        </p:nvGraphicFramePr>
        <p:xfrm>
          <a:off x="2020410" y="2304317"/>
          <a:ext cx="4740563" cy="1291047"/>
        </p:xfrm>
        <a:graphic>
          <a:graphicData uri="http://schemas.openxmlformats.org/presentationml/2006/ole">
            <mc:AlternateContent xmlns:mc="http://schemas.openxmlformats.org/markup-compatibility/2006">
              <mc:Choice xmlns:v="urn:schemas-microsoft-com:vml" Requires="v">
                <p:oleObj spid="_x0000_s174233" name="Equation" r:id="rId4" imgW="2984500" imgH="812800" progId="Equation.DSMT4">
                  <p:embed/>
                </p:oleObj>
              </mc:Choice>
              <mc:Fallback>
                <p:oleObj name="Equation" r:id="rId4" imgW="2984500" imgH="812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410" y="2304317"/>
                        <a:ext cx="4740563" cy="129104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1979712" y="3787001"/>
          <a:ext cx="4983435" cy="1533365"/>
        </p:xfrm>
        <a:graphic>
          <a:graphicData uri="http://schemas.openxmlformats.org/presentationml/2006/ole">
            <mc:AlternateContent xmlns:mc="http://schemas.openxmlformats.org/markup-compatibility/2006">
              <mc:Choice xmlns:v="urn:schemas-microsoft-com:vml" Requires="v">
                <p:oleObj spid="_x0000_s174234" name="Equation" r:id="rId6" imgW="3136900" imgH="965200" progId="Equation.DSMT4">
                  <p:embed/>
                </p:oleObj>
              </mc:Choice>
              <mc:Fallback>
                <p:oleObj name="Equation" r:id="rId6" imgW="3136900" imgH="965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2" y="3787001"/>
                        <a:ext cx="4983435" cy="153336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1356000" y="5491581"/>
          <a:ext cx="6552728" cy="1250192"/>
        </p:xfrm>
        <a:graphic>
          <a:graphicData uri="http://schemas.openxmlformats.org/presentationml/2006/ole">
            <mc:AlternateContent xmlns:mc="http://schemas.openxmlformats.org/markup-compatibility/2006">
              <mc:Choice xmlns:v="urn:schemas-microsoft-com:vml" Requires="v">
                <p:oleObj spid="_x0000_s174235" name="Equation" r:id="rId8" imgW="3860800" imgH="736600" progId="Equation.DSMT4">
                  <p:embed/>
                </p:oleObj>
              </mc:Choice>
              <mc:Fallback>
                <p:oleObj name="Equation" r:id="rId8" imgW="3860800" imgH="736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000" y="5491581"/>
                        <a:ext cx="6552728" cy="1250192"/>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3DE60EE3-5721-453D-95C1-D17F20F59FC1}"/>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8244" y="980728"/>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2" name="矩形 1"/>
          <p:cNvSpPr/>
          <p:nvPr/>
        </p:nvSpPr>
        <p:spPr>
          <a:xfrm>
            <a:off x="372248" y="1596431"/>
            <a:ext cx="8520232" cy="398780"/>
          </a:xfrm>
          <a:prstGeom prst="rect">
            <a:avLst/>
          </a:prstGeom>
        </p:spPr>
        <p:txBody>
          <a:bodyPr wrap="square">
            <a:spAutoFit/>
          </a:bodyPr>
          <a:lstStyle/>
          <a:p>
            <a:r>
              <a:rPr lang="en-US" altLang="zh-CN" sz="2000" dirty="0"/>
              <a:t>重新排列并使用围绕x = 0的三角幂级数展开</a:t>
            </a:r>
          </a:p>
        </p:txBody>
      </p:sp>
      <p:graphicFrame>
        <p:nvGraphicFramePr>
          <p:cNvPr id="4" name="对象 3"/>
          <p:cNvGraphicFramePr>
            <a:graphicFrameLocks noChangeAspect="1"/>
          </p:cNvGraphicFramePr>
          <p:nvPr/>
        </p:nvGraphicFramePr>
        <p:xfrm>
          <a:off x="2123728" y="2163229"/>
          <a:ext cx="3065478" cy="741963"/>
        </p:xfrm>
        <a:graphic>
          <a:graphicData uri="http://schemas.openxmlformats.org/presentationml/2006/ole">
            <mc:AlternateContent xmlns:mc="http://schemas.openxmlformats.org/markup-compatibility/2006">
              <mc:Choice xmlns:v="urn:schemas-microsoft-com:vml" Requires="v">
                <p:oleObj spid="_x0000_s178329" name="Equation" r:id="rId4" imgW="1993900" imgH="482600" progId="Equation.DSMT4">
                  <p:embed/>
                </p:oleObj>
              </mc:Choice>
              <mc:Fallback>
                <p:oleObj name="Equation" r:id="rId4" imgW="19939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2163229"/>
                        <a:ext cx="3065478" cy="741963"/>
                      </a:xfrm>
                      <a:prstGeom prst="rect">
                        <a:avLst/>
                      </a:prstGeom>
                      <a:noFill/>
                    </p:spPr>
                  </p:pic>
                </p:oleObj>
              </mc:Fallback>
            </mc:AlternateContent>
          </a:graphicData>
        </a:graphic>
      </p:graphicFrame>
      <p:sp>
        <p:nvSpPr>
          <p:cNvPr id="6" name="矩形 5"/>
          <p:cNvSpPr/>
          <p:nvPr/>
        </p:nvSpPr>
        <p:spPr>
          <a:xfrm>
            <a:off x="357111" y="3120335"/>
            <a:ext cx="2031365" cy="398780"/>
          </a:xfrm>
          <a:prstGeom prst="rect">
            <a:avLst/>
          </a:prstGeom>
        </p:spPr>
        <p:txBody>
          <a:bodyPr wrap="none">
            <a:spAutoFit/>
          </a:bodyPr>
          <a:lstStyle/>
          <a:p>
            <a:pPr algn="l"/>
            <a:r>
              <a:rPr lang="en-US" altLang="zh-CN" sz="2000" dirty="0"/>
              <a:t>用UI表达SJOUT</a:t>
            </a:r>
          </a:p>
        </p:txBody>
      </p:sp>
      <p:graphicFrame>
        <p:nvGraphicFramePr>
          <p:cNvPr id="10" name="对象 9"/>
          <p:cNvGraphicFramePr>
            <a:graphicFrameLocks noChangeAspect="1"/>
          </p:cNvGraphicFramePr>
          <p:nvPr/>
        </p:nvGraphicFramePr>
        <p:xfrm>
          <a:off x="4716016" y="2992222"/>
          <a:ext cx="3129597" cy="707885"/>
        </p:xfrm>
        <a:graphic>
          <a:graphicData uri="http://schemas.openxmlformats.org/presentationml/2006/ole">
            <mc:AlternateContent xmlns:mc="http://schemas.openxmlformats.org/markup-compatibility/2006">
              <mc:Choice xmlns:v="urn:schemas-microsoft-com:vml" Requires="v">
                <p:oleObj spid="_x0000_s178330" name="Equation" r:id="rId6" imgW="2133600" imgH="482600" progId="Equation.DSMT4">
                  <p:embed/>
                </p:oleObj>
              </mc:Choice>
              <mc:Fallback>
                <p:oleObj name="Equation" r:id="rId6" imgW="2133600" imgH="482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2992222"/>
                        <a:ext cx="3129597" cy="707885"/>
                      </a:xfrm>
                      <a:prstGeom prst="rect">
                        <a:avLst/>
                      </a:prstGeom>
                      <a:noFill/>
                    </p:spPr>
                  </p:pic>
                </p:oleObj>
              </mc:Fallback>
            </mc:AlternateContent>
          </a:graphicData>
        </a:graphic>
      </p:graphicFrame>
      <p:sp>
        <p:nvSpPr>
          <p:cNvPr id="12" name="矩形 11"/>
          <p:cNvSpPr/>
          <p:nvPr/>
        </p:nvSpPr>
        <p:spPr>
          <a:xfrm>
            <a:off x="372248" y="4064846"/>
            <a:ext cx="8050892" cy="398780"/>
          </a:xfrm>
          <a:prstGeom prst="rect">
            <a:avLst/>
          </a:prstGeom>
        </p:spPr>
        <p:txBody>
          <a:bodyPr wrap="square">
            <a:spAutoFit/>
          </a:bodyPr>
          <a:lstStyle/>
          <a:p>
            <a:r>
              <a:rPr lang="en-US" altLang="zh-CN" sz="2000"/>
              <a:t>用输入SJ项和系统函数G（jω）替换输出SJ项</a:t>
            </a:r>
          </a:p>
        </p:txBody>
      </p:sp>
      <p:graphicFrame>
        <p:nvGraphicFramePr>
          <p:cNvPr id="14" name="对象 13"/>
          <p:cNvGraphicFramePr>
            <a:graphicFrameLocks noChangeAspect="1"/>
          </p:cNvGraphicFramePr>
          <p:nvPr/>
        </p:nvGraphicFramePr>
        <p:xfrm>
          <a:off x="1912411" y="5137471"/>
          <a:ext cx="5319178" cy="845727"/>
        </p:xfrm>
        <a:graphic>
          <a:graphicData uri="http://schemas.openxmlformats.org/presentationml/2006/ole">
            <mc:AlternateContent xmlns:mc="http://schemas.openxmlformats.org/markup-compatibility/2006">
              <mc:Choice xmlns:v="urn:schemas-microsoft-com:vml" Requires="v">
                <p:oleObj spid="_x0000_s178331" name="Equation" r:id="rId8" imgW="3035300" imgH="482600" progId="Equation.DSMT4">
                  <p:embed/>
                </p:oleObj>
              </mc:Choice>
              <mc:Fallback>
                <p:oleObj name="Equation" r:id="rId8" imgW="3035300" imgH="482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2411" y="5137471"/>
                        <a:ext cx="5319178" cy="845727"/>
                      </a:xfrm>
                      <a:prstGeom prst="rect">
                        <a:avLst/>
                      </a:prstGeom>
                      <a:noFill/>
                    </p:spPr>
                  </p:pic>
                </p:oleObj>
              </mc:Fallback>
            </mc:AlternateContent>
          </a:graphicData>
        </a:graphic>
      </p:graphicFrame>
      <p:sp>
        <p:nvSpPr>
          <p:cNvPr id="13" name="标题 1">
            <a:extLst>
              <a:ext uri="{FF2B5EF4-FFF2-40B4-BE49-F238E27FC236}">
                <a16:creationId xmlns:a16="http://schemas.microsoft.com/office/drawing/2014/main" id="{AB881F57-4348-4A88-887C-6B54CB725B2D}"/>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8244" y="980728"/>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2" name="矩形 1"/>
          <p:cNvSpPr/>
          <p:nvPr/>
        </p:nvSpPr>
        <p:spPr>
          <a:xfrm>
            <a:off x="372248" y="1596431"/>
            <a:ext cx="8520232" cy="398780"/>
          </a:xfrm>
          <a:prstGeom prst="rect">
            <a:avLst/>
          </a:prstGeom>
        </p:spPr>
        <p:txBody>
          <a:bodyPr wrap="square">
            <a:spAutoFit/>
          </a:bodyPr>
          <a:lstStyle/>
          <a:p>
            <a:r>
              <a:rPr lang="en-US" altLang="zh-CN" sz="2000" dirty="0"/>
              <a:t>重新排列并使用围绕x = 0的三角幂级数展开 </a:t>
            </a:r>
            <a:endParaRPr lang="zh-CN" altLang="en-US" sz="2000" dirty="0"/>
          </a:p>
        </p:txBody>
      </p:sp>
      <p:graphicFrame>
        <p:nvGraphicFramePr>
          <p:cNvPr id="4" name="对象 3"/>
          <p:cNvGraphicFramePr>
            <a:graphicFrameLocks noChangeAspect="1"/>
          </p:cNvGraphicFramePr>
          <p:nvPr/>
        </p:nvGraphicFramePr>
        <p:xfrm>
          <a:off x="2123728" y="2163229"/>
          <a:ext cx="3065478" cy="741963"/>
        </p:xfrm>
        <a:graphic>
          <a:graphicData uri="http://schemas.openxmlformats.org/presentationml/2006/ole">
            <mc:AlternateContent xmlns:mc="http://schemas.openxmlformats.org/markup-compatibility/2006">
              <mc:Choice xmlns:v="urn:schemas-microsoft-com:vml" Requires="v">
                <p:oleObj spid="_x0000_s180368" name="Equation" r:id="rId4" imgW="1993900" imgH="482600" progId="Equation.DSMT4">
                  <p:embed/>
                </p:oleObj>
              </mc:Choice>
              <mc:Fallback>
                <p:oleObj name="Equation" r:id="rId4" imgW="1993900" imgH="482600"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2163229"/>
                        <a:ext cx="3065478" cy="741963"/>
                      </a:xfrm>
                      <a:prstGeom prst="rect">
                        <a:avLst/>
                      </a:prstGeom>
                      <a:noFill/>
                    </p:spPr>
                  </p:pic>
                </p:oleObj>
              </mc:Fallback>
            </mc:AlternateContent>
          </a:graphicData>
        </a:graphic>
      </p:graphicFrame>
      <p:sp>
        <p:nvSpPr>
          <p:cNvPr id="6" name="矩形 5"/>
          <p:cNvSpPr/>
          <p:nvPr/>
        </p:nvSpPr>
        <p:spPr>
          <a:xfrm>
            <a:off x="357111" y="3120335"/>
            <a:ext cx="2031365" cy="398780"/>
          </a:xfrm>
          <a:prstGeom prst="rect">
            <a:avLst/>
          </a:prstGeom>
        </p:spPr>
        <p:txBody>
          <a:bodyPr wrap="none">
            <a:spAutoFit/>
          </a:bodyPr>
          <a:lstStyle/>
          <a:p>
            <a:pPr algn="l"/>
            <a:r>
              <a:rPr lang="en-US" altLang="zh-CN" sz="2000" dirty="0">
                <a:sym typeface="+mn-ea"/>
              </a:rPr>
              <a:t>用UI表达SJOUT</a:t>
            </a:r>
            <a:endParaRPr lang="zh-CN" altLang="en-US" sz="2000" dirty="0"/>
          </a:p>
        </p:txBody>
      </p:sp>
      <p:graphicFrame>
        <p:nvGraphicFramePr>
          <p:cNvPr id="10" name="对象 9"/>
          <p:cNvGraphicFramePr>
            <a:graphicFrameLocks noChangeAspect="1"/>
          </p:cNvGraphicFramePr>
          <p:nvPr/>
        </p:nvGraphicFramePr>
        <p:xfrm>
          <a:off x="4716016" y="2992222"/>
          <a:ext cx="3129597" cy="707885"/>
        </p:xfrm>
        <a:graphic>
          <a:graphicData uri="http://schemas.openxmlformats.org/presentationml/2006/ole">
            <mc:AlternateContent xmlns:mc="http://schemas.openxmlformats.org/markup-compatibility/2006">
              <mc:Choice xmlns:v="urn:schemas-microsoft-com:vml" Requires="v">
                <p:oleObj spid="_x0000_s180369" name="Equation" r:id="rId6" imgW="2133600" imgH="482600" progId="Equation.DSMT4">
                  <p:embed/>
                </p:oleObj>
              </mc:Choice>
              <mc:Fallback>
                <p:oleObj name="Equation" r:id="rId6" imgW="2133600" imgH="482600"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6" y="2992222"/>
                        <a:ext cx="3129597" cy="707885"/>
                      </a:xfrm>
                      <a:prstGeom prst="rect">
                        <a:avLst/>
                      </a:prstGeom>
                      <a:noFill/>
                    </p:spPr>
                  </p:pic>
                </p:oleObj>
              </mc:Fallback>
            </mc:AlternateContent>
          </a:graphicData>
        </a:graphic>
      </p:graphicFrame>
      <p:sp>
        <p:nvSpPr>
          <p:cNvPr id="12" name="矩形 11"/>
          <p:cNvSpPr/>
          <p:nvPr/>
        </p:nvSpPr>
        <p:spPr>
          <a:xfrm>
            <a:off x="372248" y="4064846"/>
            <a:ext cx="8050892" cy="398780"/>
          </a:xfrm>
          <a:prstGeom prst="rect">
            <a:avLst/>
          </a:prstGeom>
        </p:spPr>
        <p:txBody>
          <a:bodyPr wrap="square">
            <a:spAutoFit/>
          </a:bodyPr>
          <a:lstStyle/>
          <a:p>
            <a:r>
              <a:rPr lang="en-US" altLang="zh-CN" sz="2000"/>
              <a:t>用输入SJ项和系统函数G（jω）替换输出SJ项</a:t>
            </a:r>
          </a:p>
        </p:txBody>
      </p:sp>
      <p:graphicFrame>
        <p:nvGraphicFramePr>
          <p:cNvPr id="14" name="对象 13"/>
          <p:cNvGraphicFramePr>
            <a:graphicFrameLocks noChangeAspect="1"/>
          </p:cNvGraphicFramePr>
          <p:nvPr/>
        </p:nvGraphicFramePr>
        <p:xfrm>
          <a:off x="2060636" y="4772732"/>
          <a:ext cx="4660112" cy="740938"/>
        </p:xfrm>
        <a:graphic>
          <a:graphicData uri="http://schemas.openxmlformats.org/presentationml/2006/ole">
            <mc:AlternateContent xmlns:mc="http://schemas.openxmlformats.org/markup-compatibility/2006">
              <mc:Choice xmlns:v="urn:schemas-microsoft-com:vml" Requires="v">
                <p:oleObj spid="_x0000_s180370" name="Equation" r:id="rId8" imgW="3035300" imgH="482600" progId="Equation.DSMT4">
                  <p:embed/>
                </p:oleObj>
              </mc:Choice>
              <mc:Fallback>
                <p:oleObj name="Equation" r:id="rId8" imgW="3035300" imgH="482600" progId="Equation.DSMT4">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0636" y="4772732"/>
                        <a:ext cx="4660112" cy="740938"/>
                      </a:xfrm>
                      <a:prstGeom prst="rect">
                        <a:avLst/>
                      </a:prstGeom>
                      <a:noFill/>
                    </p:spPr>
                  </p:pic>
                </p:oleObj>
              </mc:Fallback>
            </mc:AlternateContent>
          </a:graphicData>
        </a:graphic>
      </p:graphicFrame>
      <p:sp>
        <p:nvSpPr>
          <p:cNvPr id="3" name="矩形 2"/>
          <p:cNvSpPr/>
          <p:nvPr/>
        </p:nvSpPr>
        <p:spPr>
          <a:xfrm>
            <a:off x="479138" y="5713724"/>
            <a:ext cx="8185724" cy="706755"/>
          </a:xfrm>
          <a:prstGeom prst="rect">
            <a:avLst/>
          </a:prstGeom>
        </p:spPr>
        <p:txBody>
          <a:bodyPr wrap="square">
            <a:spAutoFit/>
          </a:bodyPr>
          <a:lstStyle/>
          <a:p>
            <a:r>
              <a:rPr lang="en-US" altLang="zh-CN" sz="2000" dirty="0">
                <a:solidFill>
                  <a:srgbClr val="FF0000"/>
                </a:solidFill>
              </a:rPr>
              <a:t>该方程式提供了对抖动容限测试的关键解。 它显示了峰峰值输入抖动水平，系统传递函数和BER性能如何相互关联。 </a:t>
            </a:r>
            <a:endParaRPr lang="zh-CN" altLang="en-US" sz="2000" dirty="0">
              <a:solidFill>
                <a:srgbClr val="FF0000"/>
              </a:solidFill>
            </a:endParaRPr>
          </a:p>
        </p:txBody>
      </p:sp>
      <p:sp>
        <p:nvSpPr>
          <p:cNvPr id="13" name="标题 1">
            <a:extLst>
              <a:ext uri="{FF2B5EF4-FFF2-40B4-BE49-F238E27FC236}">
                <a16:creationId xmlns:a16="http://schemas.microsoft.com/office/drawing/2014/main" id="{FBBE3170-5C5F-4604-A007-9CE1B43CE8BB}"/>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8244" y="980728"/>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2" name="矩形 1"/>
          <p:cNvSpPr/>
          <p:nvPr/>
        </p:nvSpPr>
        <p:spPr>
          <a:xfrm>
            <a:off x="372248" y="1547527"/>
            <a:ext cx="8520232" cy="398780"/>
          </a:xfrm>
          <a:prstGeom prst="rect">
            <a:avLst/>
          </a:prstGeom>
        </p:spPr>
        <p:txBody>
          <a:bodyPr wrap="square">
            <a:spAutoFit/>
          </a:bodyPr>
          <a:lstStyle/>
          <a:p>
            <a:r>
              <a:rPr lang="en-US" altLang="zh-CN" sz="2000" dirty="0"/>
              <a:t>对于特定的BER性能</a:t>
            </a:r>
          </a:p>
        </p:txBody>
      </p:sp>
      <p:sp>
        <p:nvSpPr>
          <p:cNvPr id="3" name="矩形 2"/>
          <p:cNvSpPr/>
          <p:nvPr/>
        </p:nvSpPr>
        <p:spPr>
          <a:xfrm>
            <a:off x="358244" y="2492838"/>
            <a:ext cx="8185724" cy="706755"/>
          </a:xfrm>
          <a:prstGeom prst="rect">
            <a:avLst/>
          </a:prstGeom>
        </p:spPr>
        <p:txBody>
          <a:bodyPr wrap="square">
            <a:spAutoFit/>
          </a:bodyPr>
          <a:lstStyle/>
          <a:p>
            <a:r>
              <a:rPr lang="en-US" altLang="zh-CN" sz="2000" dirty="0">
                <a:solidFill>
                  <a:srgbClr val="FF0000"/>
                </a:solidFill>
              </a:rPr>
              <a:t>上面的表达式揭示了将可接受区域与不可接受区域分开的掩码的性质</a:t>
            </a:r>
            <a:r>
              <a:rPr lang="zh-CN" altLang="en-US" sz="2000" dirty="0">
                <a:solidFill>
                  <a:srgbClr val="FF0000"/>
                </a:solidFill>
              </a:rPr>
              <a:t>，如抖动容限所示</a:t>
            </a:r>
          </a:p>
        </p:txBody>
      </p:sp>
      <p:graphicFrame>
        <p:nvGraphicFramePr>
          <p:cNvPr id="8" name="对象 7"/>
          <p:cNvGraphicFramePr>
            <a:graphicFrameLocks noChangeAspect="1"/>
          </p:cNvGraphicFramePr>
          <p:nvPr/>
        </p:nvGraphicFramePr>
        <p:xfrm>
          <a:off x="4869406" y="1362057"/>
          <a:ext cx="2976207" cy="1025647"/>
        </p:xfrm>
        <a:graphic>
          <a:graphicData uri="http://schemas.openxmlformats.org/presentationml/2006/ole">
            <mc:AlternateContent xmlns:mc="http://schemas.openxmlformats.org/markup-compatibility/2006">
              <mc:Choice xmlns:v="urn:schemas-microsoft-com:vml" Requires="v">
                <p:oleObj spid="_x0000_s179305" name="Equation" r:id="rId4" imgW="2057400" imgH="711200" progId="Equation.DSMT4">
                  <p:embed/>
                </p:oleObj>
              </mc:Choice>
              <mc:Fallback>
                <p:oleObj name="Equation" r:id="rId4" imgW="2057400" imgH="7112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406" y="1362057"/>
                        <a:ext cx="2976207" cy="1025647"/>
                      </a:xfrm>
                      <a:prstGeom prst="rect">
                        <a:avLst/>
                      </a:prstGeom>
                      <a:noFill/>
                    </p:spPr>
                  </p:pic>
                </p:oleObj>
              </mc:Fallback>
            </mc:AlternateContent>
          </a:graphicData>
        </a:graphic>
      </p:graphicFrame>
      <p:sp>
        <p:nvSpPr>
          <p:cNvPr id="11" name="矩形 10"/>
          <p:cNvSpPr/>
          <p:nvPr/>
        </p:nvSpPr>
        <p:spPr>
          <a:xfrm>
            <a:off x="467544" y="3779721"/>
            <a:ext cx="8424936" cy="645160"/>
          </a:xfrm>
          <a:prstGeom prst="rect">
            <a:avLst/>
          </a:prstGeom>
        </p:spPr>
        <p:txBody>
          <a:bodyPr wrap="square">
            <a:spAutoFit/>
          </a:bodyPr>
          <a:lstStyle/>
          <a:p>
            <a:r>
              <a:rPr lang="en-US" altLang="zh-CN"/>
              <a:t>为了清楚地标识此掩码上的点，让我们将这些点表示为SJIN | GOLDEN，并将相应的系统增益表示为GGOLDEN（jω）</a:t>
            </a:r>
          </a:p>
        </p:txBody>
      </p:sp>
      <p:graphicFrame>
        <p:nvGraphicFramePr>
          <p:cNvPr id="15" name="对象 14"/>
          <p:cNvGraphicFramePr>
            <a:graphicFrameLocks noChangeAspect="1"/>
          </p:cNvGraphicFramePr>
          <p:nvPr/>
        </p:nvGraphicFramePr>
        <p:xfrm>
          <a:off x="2140330" y="4712025"/>
          <a:ext cx="4863339" cy="1210431"/>
        </p:xfrm>
        <a:graphic>
          <a:graphicData uri="http://schemas.openxmlformats.org/presentationml/2006/ole">
            <mc:AlternateContent xmlns:mc="http://schemas.openxmlformats.org/markup-compatibility/2006">
              <mc:Choice xmlns:v="urn:schemas-microsoft-com:vml" Requires="v">
                <p:oleObj spid="_x0000_s179306" name="Equation" r:id="rId6" imgW="2857500" imgH="711200" progId="Equation.DSMT4">
                  <p:embed/>
                </p:oleObj>
              </mc:Choice>
              <mc:Fallback>
                <p:oleObj name="Equation" r:id="rId6" imgW="2857500" imgH="7112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0330" y="4712025"/>
                        <a:ext cx="4863339" cy="1210431"/>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6D144B93-681A-4429-A4DF-6ADB94A44D09}"/>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8244" y="980728"/>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2" name="矩形 1"/>
          <p:cNvSpPr/>
          <p:nvPr/>
        </p:nvSpPr>
        <p:spPr>
          <a:xfrm>
            <a:off x="372248" y="1547527"/>
            <a:ext cx="8520232" cy="398780"/>
          </a:xfrm>
          <a:prstGeom prst="rect">
            <a:avLst/>
          </a:prstGeom>
        </p:spPr>
        <p:txBody>
          <a:bodyPr wrap="square">
            <a:spAutoFit/>
          </a:bodyPr>
          <a:lstStyle/>
          <a:p>
            <a:r>
              <a:rPr lang="zh-CN" altLang="en-US" sz="2000" dirty="0"/>
              <a:t>如果</a:t>
            </a:r>
            <a:r>
              <a:rPr lang="en-US" altLang="zh-CN" sz="2000" dirty="0"/>
              <a:t> S</a:t>
            </a:r>
            <a:r>
              <a:rPr lang="en-US" altLang="zh-CN" sz="2000" baseline="-25000" dirty="0"/>
              <a:t>JIN</a:t>
            </a:r>
            <a:r>
              <a:rPr lang="en-US" altLang="zh-CN" sz="2000" dirty="0"/>
              <a:t>|</a:t>
            </a:r>
            <a:r>
              <a:rPr lang="en-US" altLang="zh-CN" sz="2000" baseline="-25000" dirty="0"/>
              <a:t>DUT</a:t>
            </a:r>
            <a:r>
              <a:rPr lang="en-US" altLang="zh-CN" sz="2000" dirty="0"/>
              <a:t> &gt; S</a:t>
            </a:r>
            <a:r>
              <a:rPr lang="en-US" altLang="zh-CN" sz="2000" baseline="-25000" dirty="0"/>
              <a:t>JIN</a:t>
            </a:r>
            <a:r>
              <a:rPr lang="en-US" altLang="zh-CN" sz="2000" dirty="0"/>
              <a:t>|</a:t>
            </a:r>
            <a:r>
              <a:rPr lang="en-US" altLang="zh-CN" sz="2000" baseline="-25000" dirty="0"/>
              <a:t>GOLDEN</a:t>
            </a:r>
            <a:endParaRPr lang="zh-CN" altLang="en-US" sz="2000" baseline="-25000" dirty="0"/>
          </a:p>
        </p:txBody>
      </p:sp>
      <p:graphicFrame>
        <p:nvGraphicFramePr>
          <p:cNvPr id="6" name="对象 5"/>
          <p:cNvGraphicFramePr>
            <a:graphicFrameLocks noChangeAspect="1"/>
          </p:cNvGraphicFramePr>
          <p:nvPr/>
        </p:nvGraphicFramePr>
        <p:xfrm>
          <a:off x="1187624" y="1826487"/>
          <a:ext cx="5688632" cy="1013437"/>
        </p:xfrm>
        <a:graphic>
          <a:graphicData uri="http://schemas.openxmlformats.org/presentationml/2006/ole">
            <mc:AlternateContent xmlns:mc="http://schemas.openxmlformats.org/markup-compatibility/2006">
              <mc:Choice xmlns:v="urn:schemas-microsoft-com:vml" Requires="v">
                <p:oleObj spid="_x0000_s181349" name="Equation" r:id="rId4" imgW="4000500" imgH="711200" progId="Equation.DSMT4">
                  <p:embed/>
                </p:oleObj>
              </mc:Choice>
              <mc:Fallback>
                <p:oleObj name="Equation" r:id="rId4" imgW="4000500" imgH="711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1826487"/>
                        <a:ext cx="5688632" cy="1013437"/>
                      </a:xfrm>
                      <a:prstGeom prst="rect">
                        <a:avLst/>
                      </a:prstGeom>
                      <a:noFill/>
                    </p:spPr>
                  </p:pic>
                </p:oleObj>
              </mc:Fallback>
            </mc:AlternateContent>
          </a:graphicData>
        </a:graphic>
      </p:graphicFrame>
      <p:sp>
        <p:nvSpPr>
          <p:cNvPr id="7" name="箭头: 下 6"/>
          <p:cNvSpPr/>
          <p:nvPr/>
        </p:nvSpPr>
        <p:spPr>
          <a:xfrm>
            <a:off x="3707904" y="2996952"/>
            <a:ext cx="541348"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nvGraphicFramePr>
        <p:xfrm>
          <a:off x="2474486" y="4005939"/>
          <a:ext cx="3129429" cy="432048"/>
        </p:xfrm>
        <a:graphic>
          <a:graphicData uri="http://schemas.openxmlformats.org/presentationml/2006/ole">
            <mc:AlternateContent xmlns:mc="http://schemas.openxmlformats.org/markup-compatibility/2006">
              <mc:Choice xmlns:v="urn:schemas-microsoft-com:vml" Requires="v">
                <p:oleObj spid="_x0000_s181350" name="Equation" r:id="rId6" imgW="1701800" imgH="228600" progId="Equation.DSMT4">
                  <p:embed/>
                </p:oleObj>
              </mc:Choice>
              <mc:Fallback>
                <p:oleObj name="Equation" r:id="rId6" imgW="17018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4486" y="4005939"/>
                        <a:ext cx="3129429" cy="432048"/>
                      </a:xfrm>
                      <a:prstGeom prst="rect">
                        <a:avLst/>
                      </a:prstGeom>
                      <a:noFill/>
                    </p:spPr>
                  </p:pic>
                </p:oleObj>
              </mc:Fallback>
            </mc:AlternateContent>
          </a:graphicData>
        </a:graphic>
      </p:graphicFrame>
      <p:sp>
        <p:nvSpPr>
          <p:cNvPr id="12" name="矩形 11"/>
          <p:cNvSpPr/>
          <p:nvPr/>
        </p:nvSpPr>
        <p:spPr>
          <a:xfrm>
            <a:off x="468117" y="4886968"/>
            <a:ext cx="8207766" cy="645160"/>
          </a:xfrm>
          <a:prstGeom prst="rect">
            <a:avLst/>
          </a:prstGeom>
        </p:spPr>
        <p:txBody>
          <a:bodyPr wrap="square">
            <a:spAutoFit/>
          </a:bodyPr>
          <a:lstStyle/>
          <a:p>
            <a:r>
              <a:rPr lang="en-US" altLang="zh-CN" dirty="0">
                <a:solidFill>
                  <a:srgbClr val="FF0000"/>
                </a:solidFill>
              </a:rPr>
              <a:t>该表达式表明，DUT增益小于‘黄金’器件增益，因此在达到相同的输出电平或等效的BER电平之前，可以容忍其输入的较大抖动。</a:t>
            </a:r>
          </a:p>
        </p:txBody>
      </p:sp>
      <p:sp>
        <p:nvSpPr>
          <p:cNvPr id="11" name="标题 1">
            <a:extLst>
              <a:ext uri="{FF2B5EF4-FFF2-40B4-BE49-F238E27FC236}">
                <a16:creationId xmlns:a16="http://schemas.microsoft.com/office/drawing/2014/main" id="{8D33C5B5-835A-446C-8FDC-12D8EF4E920B}"/>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1070391"/>
            <a:ext cx="5529101" cy="5735667"/>
          </a:xfrm>
          <a:prstGeom prst="rect">
            <a:avLst/>
          </a:prstGeom>
        </p:spPr>
      </p:pic>
      <p:sp>
        <p:nvSpPr>
          <p:cNvPr id="5" name="标题 1">
            <a:extLst>
              <a:ext uri="{FF2B5EF4-FFF2-40B4-BE49-F238E27FC236}">
                <a16:creationId xmlns:a16="http://schemas.microsoft.com/office/drawing/2014/main" id="{28B6349A-759C-49DA-B61E-2FA99E5045C5}"/>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835696" y="62068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9" name="文本框 8">
            <a:extLst>
              <a:ext uri="{FF2B5EF4-FFF2-40B4-BE49-F238E27FC236}">
                <a16:creationId xmlns:a16="http://schemas.microsoft.com/office/drawing/2014/main" id="{C1B90F03-8BB6-475B-918C-ACEF1E964CEA}"/>
              </a:ext>
            </a:extLst>
          </p:cNvPr>
          <p:cNvSpPr txBox="1"/>
          <p:nvPr/>
        </p:nvSpPr>
        <p:spPr>
          <a:xfrm>
            <a:off x="251520" y="1700808"/>
            <a:ext cx="8496944" cy="1200329"/>
          </a:xfrm>
          <a:prstGeom prst="rect">
            <a:avLst/>
          </a:prstGeom>
          <a:noFill/>
        </p:spPr>
        <p:txBody>
          <a:bodyPr wrap="square" rtlCol="0">
            <a:spAutoFit/>
          </a:bodyPr>
          <a:lstStyle/>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5.1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一个时间抖动序列描述为：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J[n]=0.001sin</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((14</a:t>
            </a:r>
            <a:r>
              <a:rPr lang="el-GR" altLang="zh-CN" sz="2400" b="1" dirty="0">
                <a:latin typeface="Times New Roman" panose="02020603050405020304" pitchFamily="18" charset="0"/>
                <a:ea typeface="黑体" panose="02010609060101010101" pitchFamily="49" charset="-122"/>
                <a:cs typeface="Times New Roman" panose="02020603050405020304" pitchFamily="18" charset="0"/>
              </a:rPr>
              <a:t>π</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/1024)n)+0.001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n=0,1,2,…,1023</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。其均值、方差、峰峰值为多少？画出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0.002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范围内的直方图</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5645FC14-5038-4F13-B989-4B2D65C15206}"/>
              </a:ext>
            </a:extLst>
          </p:cNvPr>
          <p:cNvSpPr txBox="1"/>
          <p:nvPr/>
        </p:nvSpPr>
        <p:spPr>
          <a:xfrm>
            <a:off x="179512" y="3573016"/>
            <a:ext cx="8640960" cy="2308324"/>
          </a:xfrm>
          <a:prstGeom prst="rect">
            <a:avLst/>
          </a:prstGeom>
          <a:noFill/>
        </p:spPr>
        <p:txBody>
          <a:bodyPr wrap="square" rtlCol="0">
            <a:spAutoFit/>
          </a:bodyPr>
          <a:lstStyle/>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5.2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发送的逻辑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电平为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0V</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，逻辑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的电平为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1.2V</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，逻辑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和逻辑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有相同的发送概率，接收端的高斯噪声信号为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100-mV RMS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，决策电平为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0.6V</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时，发生</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个错误位的概率是多少？若决策电平变为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0.75V</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时，发生</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个错误位的概率是多少？假设发送逻辑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的概率是逻辑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倍，当决策电平为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0.6V</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时，发生</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个错误位的概率是多少？</a:t>
            </a:r>
          </a:p>
        </p:txBody>
      </p:sp>
    </p:spTree>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155182"/>
            <a:ext cx="9145016" cy="1015663"/>
          </a:xfrm>
          <a:prstGeom prst="rect">
            <a:avLst/>
          </a:prstGeom>
        </p:spPr>
        <p:txBody>
          <a:bodyPr wrap="square">
            <a:spAutoFit/>
          </a:bodyPr>
          <a:lstStyle/>
          <a:p>
            <a:r>
              <a:rPr lang="zh-CN" altLang="en-US" sz="2000" b="1" dirty="0"/>
              <a:t>根据</a:t>
            </a:r>
            <a:r>
              <a:rPr lang="en-US" altLang="zh-CN" sz="2000" b="1" dirty="0"/>
              <a:t>IEEE1139</a:t>
            </a:r>
            <a:r>
              <a:rPr lang="zh-CN" altLang="en-US" sz="2000" b="1" dirty="0"/>
              <a:t>的相位噪声标准得知，</a:t>
            </a:r>
            <a:r>
              <a:rPr lang="en-US" altLang="zh-CN" sz="2000" b="1" dirty="0"/>
              <a:t>位于fo处的时钟信号的一次谐波与一个从该谐波偏移1Hz带宽且偏移某个频率Δf的信号之间的瞬时相位差φ具有如下PSD：</a:t>
            </a:r>
          </a:p>
        </p:txBody>
      </p:sp>
      <p:graphicFrame>
        <p:nvGraphicFramePr>
          <p:cNvPr id="6" name="对象 5"/>
          <p:cNvGraphicFramePr>
            <a:graphicFrameLocks noChangeAspect="1"/>
          </p:cNvGraphicFramePr>
          <p:nvPr/>
        </p:nvGraphicFramePr>
        <p:xfrm>
          <a:off x="2977774" y="2284423"/>
          <a:ext cx="3188452" cy="797113"/>
        </p:xfrm>
        <a:graphic>
          <a:graphicData uri="http://schemas.openxmlformats.org/presentationml/2006/ole">
            <mc:AlternateContent xmlns:mc="http://schemas.openxmlformats.org/markup-compatibility/2006">
              <mc:Choice xmlns:v="urn:schemas-microsoft-com:vml" Requires="v">
                <p:oleObj spid="_x0000_s91658" name="Equation" r:id="rId3" imgW="1816100" imgH="457200" progId="Equation.DSMT4">
                  <p:embed/>
                </p:oleObj>
              </mc:Choice>
              <mc:Fallback>
                <p:oleObj name="Equation" r:id="rId3" imgW="1816100" imgH="457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774" y="2284423"/>
                        <a:ext cx="3188452" cy="797113"/>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1547664" y="3606042"/>
          <a:ext cx="6346684" cy="854133"/>
        </p:xfrm>
        <a:graphic>
          <a:graphicData uri="http://schemas.openxmlformats.org/presentationml/2006/ole">
            <mc:AlternateContent xmlns:mc="http://schemas.openxmlformats.org/markup-compatibility/2006">
              <mc:Choice xmlns:v="urn:schemas-microsoft-com:vml" Requires="v">
                <p:oleObj spid="_x0000_s91659" name="Equation" r:id="rId5" imgW="3416300" imgH="482600" progId="Equation.DSMT4">
                  <p:embed/>
                </p:oleObj>
              </mc:Choice>
              <mc:Fallback>
                <p:oleObj name="Equation" r:id="rId5" imgW="3416300" imgH="482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3606042"/>
                        <a:ext cx="6346684" cy="854133"/>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531678" y="4660515"/>
          <a:ext cx="4265487" cy="785461"/>
        </p:xfrm>
        <a:graphic>
          <a:graphicData uri="http://schemas.openxmlformats.org/presentationml/2006/ole">
            <mc:AlternateContent xmlns:mc="http://schemas.openxmlformats.org/markup-compatibility/2006">
              <mc:Choice xmlns:v="urn:schemas-microsoft-com:vml" Requires="v">
                <p:oleObj spid="_x0000_s91660" name="Equation" r:id="rId7" imgW="2489200" imgH="482600" progId="Equation.DSMT4">
                  <p:embed/>
                </p:oleObj>
              </mc:Choice>
              <mc:Fallback>
                <p:oleObj name="Equation" r:id="rId7" imgW="2489200" imgH="4826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1678" y="4660515"/>
                        <a:ext cx="4265487" cy="785461"/>
                      </a:xfrm>
                      <a:prstGeom prst="rect">
                        <a:avLst/>
                      </a:prstGeom>
                      <a:noFill/>
                    </p:spPr>
                  </p:pic>
                </p:oleObj>
              </mc:Fallback>
            </mc:AlternateContent>
          </a:graphicData>
        </a:graphic>
      </p:graphicFrame>
      <p:sp>
        <p:nvSpPr>
          <p:cNvPr id="13" name="矩形 12"/>
          <p:cNvSpPr/>
          <p:nvPr/>
        </p:nvSpPr>
        <p:spPr>
          <a:xfrm>
            <a:off x="395536" y="5646316"/>
            <a:ext cx="6876256" cy="368300"/>
          </a:xfrm>
          <a:prstGeom prst="rect">
            <a:avLst/>
          </a:prstGeom>
        </p:spPr>
        <p:txBody>
          <a:bodyPr wrap="square">
            <a:spAutoFit/>
          </a:bodyPr>
          <a:lstStyle/>
          <a:p>
            <a:r>
              <a:rPr lang="en-US" altLang="zh-CN" b="1" dirty="0"/>
              <a:t>分辨率带宽（BW）表示频谱分析仪前端滤波器的等效噪声带宽。</a:t>
            </a:r>
          </a:p>
        </p:txBody>
      </p:sp>
      <p:sp>
        <p:nvSpPr>
          <p:cNvPr id="9" name="标题 1"/>
          <p:cNvSpPr txBox="1"/>
          <p:nvPr/>
        </p:nvSpPr>
        <p:spPr bwMode="auto">
          <a:xfrm>
            <a:off x="3203848" y="116632"/>
            <a:ext cx="5940152" cy="1080120"/>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5.3. </a:t>
            </a:r>
            <a:r>
              <a:rPr lang="zh-CN" altLang="en-US" sz="3200" dirty="0">
                <a:solidFill>
                  <a:srgbClr val="990000"/>
                </a:solidFill>
                <a:latin typeface="Comic Sans MS" panose="030F0702030302020204" pitchFamily="66" charset="0"/>
                <a:ea typeface="隶书" panose="02010509060101010101" pitchFamily="49" charset="-122"/>
                <a:sym typeface="+mn-ea"/>
              </a:rPr>
              <a:t>时钟信号的频域属性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835696" y="62068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6" name="文本框 5">
            <a:extLst>
              <a:ext uri="{FF2B5EF4-FFF2-40B4-BE49-F238E27FC236}">
                <a16:creationId xmlns:a16="http://schemas.microsoft.com/office/drawing/2014/main" id="{A482F565-F37B-4CC9-9D0F-227C7DC6DB2C}"/>
              </a:ext>
            </a:extLst>
          </p:cNvPr>
          <p:cNvSpPr txBox="1"/>
          <p:nvPr/>
        </p:nvSpPr>
        <p:spPr>
          <a:xfrm>
            <a:off x="162392" y="1700808"/>
            <a:ext cx="8964488" cy="1569660"/>
          </a:xfrm>
          <a:prstGeom prst="rect">
            <a:avLst/>
          </a:prstGeom>
          <a:noFill/>
        </p:spPr>
        <p:txBody>
          <a:bodyPr wrap="square" rtlCol="0">
            <a:spAutoFit/>
          </a:bodyPr>
          <a:lstStyle/>
          <a:p>
            <a:r>
              <a:rPr lang="en-US" altLang="zh-CN" sz="2400" b="1" dirty="0"/>
              <a:t>5.3 </a:t>
            </a:r>
            <a:r>
              <a:rPr lang="zh-CN" altLang="en-US" sz="2400" b="1" dirty="0"/>
              <a:t>数据传输速率为</a:t>
            </a:r>
            <a:r>
              <a:rPr lang="en-US" altLang="zh-CN" sz="2400" b="1" dirty="0"/>
              <a:t>2Gbps</a:t>
            </a:r>
            <a:r>
              <a:rPr lang="zh-CN" altLang="en-US" sz="2400" b="1" dirty="0"/>
              <a:t>，通过传输通道后的抖动均值位</a:t>
            </a:r>
            <a:r>
              <a:rPr lang="en-US" altLang="zh-CN" sz="2400" b="1" dirty="0"/>
              <a:t>0</a:t>
            </a:r>
            <a:r>
              <a:rPr lang="zh-CN" altLang="en-US" sz="2400" b="1" dirty="0"/>
              <a:t>，标准差为</a:t>
            </a:r>
            <a:r>
              <a:rPr lang="en-US" altLang="zh-CN" sz="2400" b="1" dirty="0"/>
              <a:t>50ps</a:t>
            </a:r>
            <a:r>
              <a:rPr lang="zh-CN" altLang="en-US" sz="2400" b="1" dirty="0"/>
              <a:t>，假设发送</a:t>
            </a:r>
            <a:r>
              <a:rPr lang="en-US" altLang="zh-CN" sz="2400" b="1" dirty="0"/>
              <a:t>0</a:t>
            </a:r>
            <a:r>
              <a:rPr lang="zh-CN" altLang="en-US" sz="2400" b="1" dirty="0"/>
              <a:t>、</a:t>
            </a:r>
            <a:r>
              <a:rPr lang="en-US" altLang="zh-CN" sz="2400" b="1" dirty="0"/>
              <a:t>1</a:t>
            </a:r>
            <a:r>
              <a:rPr lang="zh-CN" altLang="en-US" sz="2400" b="1" dirty="0"/>
              <a:t>的概率相同，</a:t>
            </a:r>
            <a:r>
              <a:rPr lang="en-US" altLang="zh-CN" sz="2400" b="1" dirty="0"/>
              <a:t> </a:t>
            </a:r>
            <a:r>
              <a:rPr lang="zh-CN" altLang="en-US" sz="2400" b="1" dirty="0"/>
              <a:t>当采样时刻位于位传送时间的中间时，发生</a:t>
            </a:r>
            <a:r>
              <a:rPr lang="en-US" altLang="zh-CN" sz="2400" b="1" dirty="0"/>
              <a:t>1</a:t>
            </a:r>
            <a:r>
              <a:rPr lang="zh-CN" altLang="en-US" sz="2400" b="1" dirty="0"/>
              <a:t>个错误位的概率是多少？当采样时刻设置为</a:t>
            </a:r>
            <a:r>
              <a:rPr lang="en-US" altLang="zh-CN" sz="2400" b="1" dirty="0"/>
              <a:t>0.4ns</a:t>
            </a:r>
            <a:r>
              <a:rPr lang="zh-CN" altLang="en-US" sz="2400" b="1" dirty="0"/>
              <a:t>时，发生</a:t>
            </a:r>
            <a:r>
              <a:rPr lang="en-US" altLang="zh-CN" sz="2400" b="1" dirty="0"/>
              <a:t>1</a:t>
            </a:r>
            <a:r>
              <a:rPr lang="zh-CN" altLang="en-US" sz="2400" b="1" dirty="0"/>
              <a:t>个错误位的概率是多少？</a:t>
            </a:r>
            <a:endParaRPr lang="zh-CN" altLang="en-US" sz="2400" dirty="0"/>
          </a:p>
        </p:txBody>
      </p:sp>
      <p:sp>
        <p:nvSpPr>
          <p:cNvPr id="8" name="文本框 7">
            <a:extLst>
              <a:ext uri="{FF2B5EF4-FFF2-40B4-BE49-F238E27FC236}">
                <a16:creationId xmlns:a16="http://schemas.microsoft.com/office/drawing/2014/main" id="{520583B2-63E1-4E97-B322-1E61349277A9}"/>
              </a:ext>
            </a:extLst>
          </p:cNvPr>
          <p:cNvSpPr txBox="1"/>
          <p:nvPr/>
        </p:nvSpPr>
        <p:spPr>
          <a:xfrm>
            <a:off x="125760" y="3587533"/>
            <a:ext cx="8892480" cy="1200329"/>
          </a:xfrm>
          <a:prstGeom prst="rect">
            <a:avLst/>
          </a:prstGeom>
          <a:noFill/>
        </p:spPr>
        <p:txBody>
          <a:bodyPr wrap="square" rtlCol="0">
            <a:spAutoFit/>
          </a:bodyPr>
          <a:lstStyle>
            <a:defPPr>
              <a:defRPr lang="en-US"/>
            </a:defPPr>
            <a:lvl1pPr>
              <a:defRPr sz="2400" b="1"/>
            </a:lvl1pPr>
          </a:lstStyle>
          <a:p>
            <a:r>
              <a:rPr lang="en-US" altLang="zh-CN" dirty="0"/>
              <a:t>5.4   </a:t>
            </a:r>
            <a:r>
              <a:rPr lang="zh-CN" altLang="en-US" dirty="0"/>
              <a:t>通信系统数据速率</a:t>
            </a:r>
            <a:r>
              <a:rPr lang="en-US" altLang="zh-CN" dirty="0"/>
              <a:t>600Mbps</a:t>
            </a:r>
            <a:r>
              <a:rPr lang="zh-CN" altLang="en-US" dirty="0"/>
              <a:t>下进行了</a:t>
            </a:r>
            <a:r>
              <a:rPr lang="en-US" altLang="zh-CN" dirty="0"/>
              <a:t>10</a:t>
            </a:r>
            <a:r>
              <a:rPr lang="zh-CN" altLang="en-US" dirty="0"/>
              <a:t>次</a:t>
            </a:r>
            <a:r>
              <a:rPr lang="en-US" altLang="zh-CN" dirty="0"/>
              <a:t>10</a:t>
            </a:r>
            <a:r>
              <a:rPr lang="en-US" altLang="zh-CN" baseline="30000" dirty="0"/>
              <a:t>10</a:t>
            </a:r>
            <a:r>
              <a:rPr lang="zh-CN" altLang="en-US" dirty="0"/>
              <a:t>位的传输，误码数为：</a:t>
            </a:r>
            <a:r>
              <a:rPr lang="en-US" altLang="zh-CN" dirty="0"/>
              <a:t>5,6,4,6,3,7,3,6,1,0</a:t>
            </a:r>
            <a:r>
              <a:rPr lang="zh-CN" altLang="en-US" dirty="0"/>
              <a:t>。置信度为</a:t>
            </a:r>
            <a:r>
              <a:rPr lang="en-US" altLang="zh-CN" dirty="0"/>
              <a:t>95%</a:t>
            </a:r>
            <a:r>
              <a:rPr lang="zh-CN" altLang="en-US" dirty="0"/>
              <a:t>时，该系统</a:t>
            </a:r>
            <a:r>
              <a:rPr lang="en-US" altLang="zh-CN" dirty="0"/>
              <a:t> BER</a:t>
            </a:r>
            <a:r>
              <a:rPr lang="zh-CN" altLang="en-US" dirty="0"/>
              <a:t>为多少？，测试时间为多少？</a:t>
            </a:r>
          </a:p>
        </p:txBody>
      </p:sp>
    </p:spTree>
  </p:cSld>
  <p:clrMapOvr>
    <a:masterClrMapping/>
  </p:clrMapOvr>
  <p:transition spd="slow">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1835696" y="62068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作业</a:t>
            </a:r>
          </a:p>
        </p:txBody>
      </p:sp>
      <p:sp>
        <p:nvSpPr>
          <p:cNvPr id="5" name="文本框 4">
            <a:extLst>
              <a:ext uri="{FF2B5EF4-FFF2-40B4-BE49-F238E27FC236}">
                <a16:creationId xmlns:a16="http://schemas.microsoft.com/office/drawing/2014/main" id="{93FE4A26-7032-4116-BF36-1CFC39F7B854}"/>
              </a:ext>
            </a:extLst>
          </p:cNvPr>
          <p:cNvSpPr txBox="1"/>
          <p:nvPr/>
        </p:nvSpPr>
        <p:spPr>
          <a:xfrm>
            <a:off x="89756" y="1700808"/>
            <a:ext cx="8964488" cy="1200329"/>
          </a:xfrm>
          <a:prstGeom prst="rect">
            <a:avLst/>
          </a:prstGeom>
          <a:noFill/>
        </p:spPr>
        <p:txBody>
          <a:bodyPr wrap="square" rtlCol="0">
            <a:spAutoFit/>
          </a:bodyPr>
          <a:lstStyle/>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5.5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数据传输速率为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5Gbps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，该通道误码率（</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BER</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10</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，如果传输</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10</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个位，发生</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位、</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位、</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位及</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10</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位误码的概率是多少？预计平均误码数是多少？</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379D8B65-FED8-4DAD-B6C1-F1C7865360AA}"/>
              </a:ext>
            </a:extLst>
          </p:cNvPr>
          <p:cNvSpPr txBox="1"/>
          <p:nvPr/>
        </p:nvSpPr>
        <p:spPr>
          <a:xfrm>
            <a:off x="102724" y="3717032"/>
            <a:ext cx="8964488" cy="1200329"/>
          </a:xfrm>
          <a:prstGeom prst="rect">
            <a:avLst/>
          </a:prstGeom>
          <a:noFill/>
        </p:spPr>
        <p:txBody>
          <a:bodyPr wrap="square" rtlCol="0">
            <a:spAutoFit/>
          </a:bodyPr>
          <a:lstStyle/>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5.6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对一个系统进行测试，验证其</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BER&lt;10</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当</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可接受</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不超过10个错误时，应收集多少样本，以使所需的BER达到97％的</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置信度（</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CL</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）。数据速率为</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4Gbps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时，总测试时间是多少？</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49950471"/>
      </p:ext>
    </p:extLst>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268760"/>
            <a:ext cx="9145016" cy="398780"/>
          </a:xfrm>
          <a:prstGeom prst="rect">
            <a:avLst/>
          </a:prstGeom>
        </p:spPr>
        <p:txBody>
          <a:bodyPr wrap="square">
            <a:spAutoFit/>
          </a:bodyPr>
          <a:lstStyle/>
          <a:p>
            <a:r>
              <a:rPr lang="en-US" altLang="zh-CN" sz="2000" b="1" dirty="0"/>
              <a:t>时间抖动序列的PSD</a:t>
            </a:r>
            <a:r>
              <a:rPr lang="zh-CN" altLang="en-US" sz="2000" b="1" dirty="0"/>
              <a:t>：</a:t>
            </a:r>
            <a:r>
              <a:rPr lang="en-US" altLang="zh-CN" sz="2000" b="1" dirty="0"/>
              <a:t> </a:t>
            </a:r>
            <a:endParaRPr lang="zh-CN" altLang="en-US" sz="2000" b="1" dirty="0"/>
          </a:p>
        </p:txBody>
      </p:sp>
      <p:sp>
        <p:nvSpPr>
          <p:cNvPr id="8" name="矩形 7"/>
          <p:cNvSpPr/>
          <p:nvPr/>
        </p:nvSpPr>
        <p:spPr>
          <a:xfrm>
            <a:off x="179512" y="2447498"/>
            <a:ext cx="8686092" cy="398780"/>
          </a:xfrm>
          <a:prstGeom prst="rect">
            <a:avLst/>
          </a:prstGeom>
        </p:spPr>
        <p:txBody>
          <a:bodyPr wrap="square">
            <a:spAutoFit/>
          </a:bodyPr>
          <a:lstStyle/>
          <a:p>
            <a:r>
              <a:rPr lang="en-US" altLang="zh-CN" sz="2000" b="1" dirty="0"/>
              <a:t>通过周期T归一化，我们可以用单位间隔（表示为UI）表示抖动PSD。</a:t>
            </a:r>
          </a:p>
        </p:txBody>
      </p:sp>
      <p:graphicFrame>
        <p:nvGraphicFramePr>
          <p:cNvPr id="4" name="对象 3"/>
          <p:cNvGraphicFramePr>
            <a:graphicFrameLocks noChangeAspect="1"/>
          </p:cNvGraphicFramePr>
          <p:nvPr/>
        </p:nvGraphicFramePr>
        <p:xfrm>
          <a:off x="2055959" y="1555664"/>
          <a:ext cx="3555410" cy="802475"/>
        </p:xfrm>
        <a:graphic>
          <a:graphicData uri="http://schemas.openxmlformats.org/presentationml/2006/ole">
            <mc:AlternateContent xmlns:mc="http://schemas.openxmlformats.org/markup-compatibility/2006">
              <mc:Choice xmlns:v="urn:schemas-microsoft-com:vml" Requires="v">
                <p:oleObj spid="_x0000_s92509" name="Equation" r:id="rId4" imgW="2006600" imgH="469900" progId="Equation.DSMT4">
                  <p:embed/>
                </p:oleObj>
              </mc:Choice>
              <mc:Fallback>
                <p:oleObj name="Equation" r:id="rId4" imgW="2006600" imgH="4699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959" y="1555664"/>
                        <a:ext cx="3555410" cy="802475"/>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2030807" y="3009604"/>
          <a:ext cx="3631657" cy="794770"/>
        </p:xfrm>
        <a:graphic>
          <a:graphicData uri="http://schemas.openxmlformats.org/presentationml/2006/ole">
            <mc:AlternateContent xmlns:mc="http://schemas.openxmlformats.org/markup-compatibility/2006">
              <mc:Choice xmlns:v="urn:schemas-microsoft-com:vml" Requires="v">
                <p:oleObj spid="_x0000_s92510" name="Equation" r:id="rId6" imgW="2108200" imgH="469900" progId="Equation.DSMT4">
                  <p:embed/>
                </p:oleObj>
              </mc:Choice>
              <mc:Fallback>
                <p:oleObj name="Equation" r:id="rId6" imgW="2108200" imgH="4699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807" y="3009604"/>
                        <a:ext cx="3631657" cy="794770"/>
                      </a:xfrm>
                      <a:prstGeom prst="rect">
                        <a:avLst/>
                      </a:prstGeom>
                      <a:noFill/>
                    </p:spPr>
                  </p:pic>
                </p:oleObj>
              </mc:Fallback>
            </mc:AlternateContent>
          </a:graphicData>
        </a:graphic>
      </p:graphicFrame>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576" y="4205287"/>
            <a:ext cx="7301687" cy="2341222"/>
          </a:xfrm>
          <a:prstGeom prst="rect">
            <a:avLst/>
          </a:prstGeom>
        </p:spPr>
      </p:pic>
      <p:sp>
        <p:nvSpPr>
          <p:cNvPr id="9" name="标题 1"/>
          <p:cNvSpPr txBox="1"/>
          <p:nvPr/>
        </p:nvSpPr>
        <p:spPr bwMode="auto">
          <a:xfrm>
            <a:off x="3131840" y="116632"/>
            <a:ext cx="6012160" cy="1080120"/>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5.3. </a:t>
            </a:r>
            <a:r>
              <a:rPr lang="zh-CN" altLang="en-US" sz="3200" dirty="0">
                <a:solidFill>
                  <a:srgbClr val="990000"/>
                </a:solidFill>
                <a:latin typeface="Comic Sans MS" panose="030F0702030302020204" pitchFamily="66" charset="0"/>
                <a:ea typeface="隶书" panose="02010509060101010101" pitchFamily="49" charset="-122"/>
                <a:sym typeface="+mn-ea"/>
              </a:rPr>
              <a:t>时钟信号的频域属性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2051720" y="1412776"/>
            <a:ext cx="5916157" cy="5316038"/>
          </a:xfrm>
          <a:prstGeom prst="rect">
            <a:avLst/>
          </a:prstGeom>
        </p:spPr>
      </p:pic>
      <p:sp>
        <p:nvSpPr>
          <p:cNvPr id="4" name="标题 1"/>
          <p:cNvSpPr txBox="1"/>
          <p:nvPr/>
        </p:nvSpPr>
        <p:spPr bwMode="auto">
          <a:xfrm>
            <a:off x="3227842" y="116632"/>
            <a:ext cx="5916157" cy="1080120"/>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5.3. </a:t>
            </a:r>
            <a:r>
              <a:rPr lang="zh-CN" altLang="en-US" sz="3200" dirty="0">
                <a:solidFill>
                  <a:srgbClr val="990000"/>
                </a:solidFill>
                <a:latin typeface="Comic Sans MS" panose="030F0702030302020204" pitchFamily="66" charset="0"/>
                <a:ea typeface="隶书" panose="02010509060101010101" pitchFamily="49" charset="-122"/>
                <a:sym typeface="+mn-ea"/>
              </a:rPr>
              <a:t>时钟信号的频域属性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268760"/>
            <a:ext cx="9145016" cy="398780"/>
          </a:xfrm>
          <a:prstGeom prst="rect">
            <a:avLst/>
          </a:prstGeom>
        </p:spPr>
        <p:txBody>
          <a:bodyPr wrap="square">
            <a:spAutoFit/>
          </a:bodyPr>
          <a:lstStyle/>
          <a:p>
            <a:r>
              <a:rPr lang="en-US" altLang="zh-CN" sz="2000" b="1" dirty="0"/>
              <a:t>相位误差信号的DTFS表示的频谱系数的RMS值</a:t>
            </a:r>
            <a:r>
              <a:rPr lang="zh-CN" altLang="en-US" sz="2000" b="1" dirty="0"/>
              <a:t>：</a:t>
            </a:r>
          </a:p>
        </p:txBody>
      </p:sp>
      <p:graphicFrame>
        <p:nvGraphicFramePr>
          <p:cNvPr id="5" name="对象 4"/>
          <p:cNvGraphicFramePr>
            <a:graphicFrameLocks noChangeAspect="1"/>
          </p:cNvGraphicFramePr>
          <p:nvPr/>
        </p:nvGraphicFramePr>
        <p:xfrm>
          <a:off x="625758" y="2249243"/>
          <a:ext cx="4092458" cy="1831663"/>
        </p:xfrm>
        <a:graphic>
          <a:graphicData uri="http://schemas.openxmlformats.org/presentationml/2006/ole">
            <mc:AlternateContent xmlns:mc="http://schemas.openxmlformats.org/markup-compatibility/2006">
              <mc:Choice xmlns:v="urn:schemas-microsoft-com:vml" Requires="v">
                <p:oleObj spid="_x0000_s93873" name="Equation" r:id="rId4" imgW="2489200" imgH="1092200" progId="Equation.DSMT4">
                  <p:embed/>
                </p:oleObj>
              </mc:Choice>
              <mc:Fallback>
                <p:oleObj name="Equation" r:id="rId4" imgW="2489200" imgH="1092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58" y="2249243"/>
                        <a:ext cx="4092458" cy="1831663"/>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444208" y="2941616"/>
          <a:ext cx="2232248" cy="838784"/>
        </p:xfrm>
        <a:graphic>
          <a:graphicData uri="http://schemas.openxmlformats.org/presentationml/2006/ole">
            <mc:AlternateContent xmlns:mc="http://schemas.openxmlformats.org/markup-compatibility/2006">
              <mc:Choice xmlns:v="urn:schemas-microsoft-com:vml" Requires="v">
                <p:oleObj spid="_x0000_s93874" name="Equation" r:id="rId6" imgW="1016000" imgH="393700" progId="Equation.DSMT4">
                  <p:embed/>
                </p:oleObj>
              </mc:Choice>
              <mc:Fallback>
                <p:oleObj name="Equation" r:id="rId6" imgW="1016000"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208" y="2941616"/>
                        <a:ext cx="2232248" cy="838784"/>
                      </a:xfrm>
                      <a:prstGeom prst="rect">
                        <a:avLst/>
                      </a:prstGeom>
                      <a:noFill/>
                    </p:spPr>
                  </p:pic>
                </p:oleObj>
              </mc:Fallback>
            </mc:AlternateContent>
          </a:graphicData>
        </a:graphic>
      </p:graphicFrame>
      <p:sp>
        <p:nvSpPr>
          <p:cNvPr id="10" name="箭头: 右 9"/>
          <p:cNvSpPr/>
          <p:nvPr/>
        </p:nvSpPr>
        <p:spPr>
          <a:xfrm>
            <a:off x="5160062" y="3165074"/>
            <a:ext cx="1068122" cy="407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FFT</a:t>
            </a:r>
            <a:endParaRPr lang="zh-CN" altLang="en-US" dirty="0">
              <a:solidFill>
                <a:srgbClr val="FF0000"/>
              </a:solidFill>
            </a:endParaRPr>
          </a:p>
        </p:txBody>
      </p:sp>
      <p:sp>
        <p:nvSpPr>
          <p:cNvPr id="13" name="矩形 12"/>
          <p:cNvSpPr/>
          <p:nvPr/>
        </p:nvSpPr>
        <p:spPr>
          <a:xfrm>
            <a:off x="625758" y="4353503"/>
            <a:ext cx="1579278" cy="369332"/>
          </a:xfrm>
          <a:prstGeom prst="rect">
            <a:avLst/>
          </a:prstGeom>
        </p:spPr>
        <p:txBody>
          <a:bodyPr wrap="none">
            <a:spAutoFit/>
          </a:bodyPr>
          <a:lstStyle/>
          <a:p>
            <a:pPr algn="l"/>
            <a:r>
              <a:rPr lang="en-US" altLang="zh-CN" b="1" dirty="0"/>
              <a:t>随机噪声分量</a:t>
            </a:r>
          </a:p>
        </p:txBody>
      </p:sp>
      <p:graphicFrame>
        <p:nvGraphicFramePr>
          <p:cNvPr id="16" name="对象 15"/>
          <p:cNvGraphicFramePr>
            <a:graphicFrameLocks noChangeAspect="1"/>
          </p:cNvGraphicFramePr>
          <p:nvPr/>
        </p:nvGraphicFramePr>
        <p:xfrm>
          <a:off x="3779912" y="4163594"/>
          <a:ext cx="2339784" cy="779928"/>
        </p:xfrm>
        <a:graphic>
          <a:graphicData uri="http://schemas.openxmlformats.org/presentationml/2006/ole">
            <mc:AlternateContent xmlns:mc="http://schemas.openxmlformats.org/markup-compatibility/2006">
              <mc:Choice xmlns:v="urn:schemas-microsoft-com:vml" Requires="v">
                <p:oleObj spid="_x0000_s93875" name="Equation" r:id="rId8" imgW="1358900" imgH="457200" progId="Equation.DSMT4">
                  <p:embed/>
                </p:oleObj>
              </mc:Choice>
              <mc:Fallback>
                <p:oleObj name="Equation" r:id="rId8" imgW="1358900" imgH="4572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912" y="4163594"/>
                        <a:ext cx="2339784" cy="779928"/>
                      </a:xfrm>
                      <a:prstGeom prst="rect">
                        <a:avLst/>
                      </a:prstGeom>
                      <a:noFill/>
                    </p:spPr>
                  </p:pic>
                </p:oleObj>
              </mc:Fallback>
            </mc:AlternateContent>
          </a:graphicData>
        </a:graphic>
      </p:graphicFrame>
      <p:sp>
        <p:nvSpPr>
          <p:cNvPr id="18" name="矩形 17"/>
          <p:cNvSpPr/>
          <p:nvPr/>
        </p:nvSpPr>
        <p:spPr>
          <a:xfrm>
            <a:off x="683568" y="5294310"/>
            <a:ext cx="1217000" cy="400110"/>
          </a:xfrm>
          <a:prstGeom prst="rect">
            <a:avLst/>
          </a:prstGeom>
        </p:spPr>
        <p:txBody>
          <a:bodyPr wrap="none">
            <a:spAutoFit/>
          </a:bodyPr>
          <a:lstStyle/>
          <a:p>
            <a:r>
              <a:rPr lang="zh-CN" altLang="en-US" sz="2000" b="1" dirty="0"/>
              <a:t>周期分量</a:t>
            </a:r>
          </a:p>
        </p:txBody>
      </p:sp>
      <p:graphicFrame>
        <p:nvGraphicFramePr>
          <p:cNvPr id="19" name="对象 18"/>
          <p:cNvGraphicFramePr>
            <a:graphicFrameLocks noChangeAspect="1"/>
          </p:cNvGraphicFramePr>
          <p:nvPr/>
        </p:nvGraphicFramePr>
        <p:xfrm>
          <a:off x="3873339" y="5294310"/>
          <a:ext cx="1980608" cy="438946"/>
        </p:xfrm>
        <a:graphic>
          <a:graphicData uri="http://schemas.openxmlformats.org/presentationml/2006/ole">
            <mc:AlternateContent xmlns:mc="http://schemas.openxmlformats.org/markup-compatibility/2006">
              <mc:Choice xmlns:v="urn:schemas-microsoft-com:vml" Requires="v">
                <p:oleObj spid="_x0000_s93876" name="Equation" r:id="rId10" imgW="1193165" imgH="266700" progId="Equation.DSMT4">
                  <p:embed/>
                </p:oleObj>
              </mc:Choice>
              <mc:Fallback>
                <p:oleObj name="Equation" r:id="rId10" imgW="1193165" imgH="2667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339" y="5294310"/>
                        <a:ext cx="1980608" cy="438946"/>
                      </a:xfrm>
                      <a:prstGeom prst="rect">
                        <a:avLst/>
                      </a:prstGeom>
                      <a:noFill/>
                    </p:spPr>
                  </p:pic>
                </p:oleObj>
              </mc:Fallback>
            </mc:AlternateContent>
          </a:graphicData>
        </a:graphic>
      </p:graphicFrame>
      <p:sp>
        <p:nvSpPr>
          <p:cNvPr id="11" name="标题 1"/>
          <p:cNvSpPr txBox="1"/>
          <p:nvPr/>
        </p:nvSpPr>
        <p:spPr bwMode="auto">
          <a:xfrm>
            <a:off x="3275856" y="116632"/>
            <a:ext cx="5868144" cy="1080120"/>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5.3. </a:t>
            </a:r>
            <a:r>
              <a:rPr lang="zh-CN" altLang="en-US" sz="3200" dirty="0">
                <a:solidFill>
                  <a:srgbClr val="990000"/>
                </a:solidFill>
                <a:latin typeface="Comic Sans MS" panose="030F0702030302020204" pitchFamily="66" charset="0"/>
                <a:ea typeface="隶书" panose="02010509060101010101" pitchFamily="49" charset="-122"/>
                <a:sym typeface="+mn-ea"/>
              </a:rPr>
              <a:t>时钟信号的频域属性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268760"/>
            <a:ext cx="9145016" cy="398780"/>
          </a:xfrm>
          <a:prstGeom prst="rect">
            <a:avLst/>
          </a:prstGeom>
        </p:spPr>
        <p:txBody>
          <a:bodyPr wrap="square">
            <a:spAutoFit/>
          </a:bodyPr>
          <a:lstStyle/>
          <a:p>
            <a:r>
              <a:rPr lang="en-US" altLang="zh-CN" sz="2000" b="1" dirty="0">
                <a:sym typeface="+mn-ea"/>
              </a:rPr>
              <a:t>相位误差信号的DTFS表示的频谱系数的RMS值</a:t>
            </a:r>
            <a:r>
              <a:rPr lang="zh-CN" altLang="en-US" sz="2000" b="1" dirty="0">
                <a:sym typeface="+mn-ea"/>
              </a:rPr>
              <a:t>：</a:t>
            </a:r>
            <a:endParaRPr lang="zh-CN" altLang="en-US" sz="2000" b="1" dirty="0"/>
          </a:p>
        </p:txBody>
      </p:sp>
      <p:graphicFrame>
        <p:nvGraphicFramePr>
          <p:cNvPr id="5" name="对象 4"/>
          <p:cNvGraphicFramePr>
            <a:graphicFrameLocks noChangeAspect="1"/>
          </p:cNvGraphicFramePr>
          <p:nvPr/>
        </p:nvGraphicFramePr>
        <p:xfrm>
          <a:off x="625758" y="2249243"/>
          <a:ext cx="4092458" cy="1831663"/>
        </p:xfrm>
        <a:graphic>
          <a:graphicData uri="http://schemas.openxmlformats.org/presentationml/2006/ole">
            <mc:AlternateContent xmlns:mc="http://schemas.openxmlformats.org/markup-compatibility/2006">
              <mc:Choice xmlns:v="urn:schemas-microsoft-com:vml" Requires="v">
                <p:oleObj spid="_x0000_s96937" name="Equation" r:id="rId4" imgW="2489200" imgH="1092200" progId="Equation.DSMT4">
                  <p:embed/>
                </p:oleObj>
              </mc:Choice>
              <mc:Fallback>
                <p:oleObj name="Equation" r:id="rId4" imgW="2489200" imgH="10922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58" y="2249243"/>
                        <a:ext cx="4092458" cy="1831663"/>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444208" y="2941616"/>
          <a:ext cx="2232248" cy="838784"/>
        </p:xfrm>
        <a:graphic>
          <a:graphicData uri="http://schemas.openxmlformats.org/presentationml/2006/ole">
            <mc:AlternateContent xmlns:mc="http://schemas.openxmlformats.org/markup-compatibility/2006">
              <mc:Choice xmlns:v="urn:schemas-microsoft-com:vml" Requires="v">
                <p:oleObj spid="_x0000_s96938" name="Equation" r:id="rId6" imgW="1016000" imgH="393700" progId="Equation.DSMT4">
                  <p:embed/>
                </p:oleObj>
              </mc:Choice>
              <mc:Fallback>
                <p:oleObj name="Equation" r:id="rId6" imgW="1016000" imgH="393700" progId="Equation.DSMT4">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208" y="2941616"/>
                        <a:ext cx="2232248" cy="838784"/>
                      </a:xfrm>
                      <a:prstGeom prst="rect">
                        <a:avLst/>
                      </a:prstGeom>
                      <a:noFill/>
                    </p:spPr>
                  </p:pic>
                </p:oleObj>
              </mc:Fallback>
            </mc:AlternateContent>
          </a:graphicData>
        </a:graphic>
      </p:graphicFrame>
      <p:sp>
        <p:nvSpPr>
          <p:cNvPr id="10" name="箭头: 右 9"/>
          <p:cNvSpPr/>
          <p:nvPr/>
        </p:nvSpPr>
        <p:spPr>
          <a:xfrm>
            <a:off x="5160062" y="3165074"/>
            <a:ext cx="1068122" cy="407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FFT</a:t>
            </a:r>
            <a:endParaRPr lang="zh-CN" altLang="en-US" dirty="0">
              <a:solidFill>
                <a:srgbClr val="FF0000"/>
              </a:solidFill>
            </a:endParaRPr>
          </a:p>
        </p:txBody>
      </p:sp>
      <p:grpSp>
        <p:nvGrpSpPr>
          <p:cNvPr id="6" name="组合 5"/>
          <p:cNvGrpSpPr/>
          <p:nvPr/>
        </p:nvGrpSpPr>
        <p:grpSpPr>
          <a:xfrm>
            <a:off x="365644" y="4149080"/>
            <a:ext cx="6974876" cy="2426086"/>
            <a:chOff x="365644" y="4580205"/>
            <a:chExt cx="6974876" cy="2426086"/>
          </a:xfrm>
        </p:grpSpPr>
        <p:sp>
          <p:nvSpPr>
            <p:cNvPr id="13" name="矩形 12"/>
            <p:cNvSpPr/>
            <p:nvPr/>
          </p:nvSpPr>
          <p:spPr>
            <a:xfrm>
              <a:off x="5633640" y="4596683"/>
              <a:ext cx="1706880" cy="398780"/>
            </a:xfrm>
            <a:prstGeom prst="rect">
              <a:avLst/>
            </a:prstGeom>
          </p:spPr>
          <p:txBody>
            <a:bodyPr wrap="none">
              <a:spAutoFit/>
            </a:bodyPr>
            <a:lstStyle/>
            <a:p>
              <a:pPr algn="l"/>
              <a:r>
                <a:rPr lang="en-US" altLang="zh-CN" sz="2000" dirty="0">
                  <a:sym typeface="+mn-ea"/>
                </a:rPr>
                <a:t>随机噪声分量</a:t>
              </a:r>
              <a:endParaRPr lang="zh-CN" altLang="en-US" dirty="0"/>
            </a:p>
          </p:txBody>
        </p:sp>
        <p:sp>
          <p:nvSpPr>
            <p:cNvPr id="18" name="矩形 17"/>
            <p:cNvSpPr/>
            <p:nvPr/>
          </p:nvSpPr>
          <p:spPr>
            <a:xfrm>
              <a:off x="5894929" y="5289003"/>
              <a:ext cx="1198880" cy="398780"/>
            </a:xfrm>
            <a:prstGeom prst="rect">
              <a:avLst/>
            </a:prstGeom>
          </p:spPr>
          <p:txBody>
            <a:bodyPr wrap="none">
              <a:spAutoFit/>
            </a:bodyPr>
            <a:lstStyle/>
            <a:p>
              <a:r>
                <a:rPr lang="zh-CN" altLang="en-US" sz="2000" dirty="0"/>
                <a:t>周期分量</a:t>
              </a:r>
            </a:p>
          </p:txBody>
        </p:sp>
        <p:sp>
          <p:nvSpPr>
            <p:cNvPr id="2" name="标注: 弯曲线形 1"/>
            <p:cNvSpPr/>
            <p:nvPr/>
          </p:nvSpPr>
          <p:spPr>
            <a:xfrm>
              <a:off x="4067944" y="5841668"/>
              <a:ext cx="2916324" cy="779928"/>
            </a:xfrm>
            <a:prstGeom prst="borderCallout2">
              <a:avLst>
                <a:gd name="adj1" fmla="val 47379"/>
                <a:gd name="adj2" fmla="val 53"/>
                <a:gd name="adj3" fmla="val 50105"/>
                <a:gd name="adj4" fmla="val -17032"/>
                <a:gd name="adj5" fmla="val -18374"/>
                <a:gd name="adj6" fmla="val -397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 = </a:t>
              </a:r>
              <a:r>
                <a:rPr lang="en-US" altLang="zh-CN" dirty="0" err="1"/>
                <a:t>k</a:t>
              </a:r>
              <a:r>
                <a:rPr lang="en-US" altLang="zh-CN" baseline="-25000" dirty="0" err="1"/>
                <a:t>tone</a:t>
              </a:r>
              <a:r>
                <a:rPr lang="en-US" altLang="zh-CN" dirty="0"/>
                <a:t> ,代表音调的bin位置</a:t>
              </a:r>
            </a:p>
          </p:txBody>
        </p:sp>
        <p:graphicFrame>
          <p:nvGraphicFramePr>
            <p:cNvPr id="12" name="对象 11"/>
            <p:cNvGraphicFramePr>
              <a:graphicFrameLocks noChangeAspect="1"/>
            </p:cNvGraphicFramePr>
            <p:nvPr/>
          </p:nvGraphicFramePr>
          <p:xfrm>
            <a:off x="395536" y="4580205"/>
            <a:ext cx="4908253" cy="1152128"/>
          </p:xfrm>
          <a:graphic>
            <a:graphicData uri="http://schemas.openxmlformats.org/presentationml/2006/ole">
              <mc:AlternateContent xmlns:mc="http://schemas.openxmlformats.org/markup-compatibility/2006">
                <mc:Choice xmlns:v="urn:schemas-microsoft-com:vml" Requires="v">
                  <p:oleObj spid="_x0000_s96939" name="Equation" r:id="rId8" imgW="3340100" imgH="762000" progId="Equation.DSMT4">
                    <p:embed/>
                  </p:oleObj>
                </mc:Choice>
                <mc:Fallback>
                  <p:oleObj name="Equation" r:id="rId8" imgW="3340100" imgH="7620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80205"/>
                          <a:ext cx="4908253" cy="1152128"/>
                        </a:xfrm>
                        <a:prstGeom prst="rect">
                          <a:avLst/>
                        </a:prstGeom>
                        <a:noFill/>
                      </p:spPr>
                    </p:pic>
                  </p:oleObj>
                </mc:Fallback>
              </mc:AlternateContent>
            </a:graphicData>
          </a:graphic>
        </p:graphicFrame>
        <p:sp>
          <p:nvSpPr>
            <p:cNvPr id="4" name="矩形 3"/>
            <p:cNvSpPr/>
            <p:nvPr/>
          </p:nvSpPr>
          <p:spPr>
            <a:xfrm>
              <a:off x="365644" y="6637991"/>
              <a:ext cx="1109980" cy="368300"/>
            </a:xfrm>
            <a:prstGeom prst="rect">
              <a:avLst/>
            </a:prstGeom>
          </p:spPr>
          <p:txBody>
            <a:bodyPr wrap="none">
              <a:spAutoFit/>
            </a:bodyPr>
            <a:lstStyle/>
            <a:p>
              <a:r>
                <a:rPr lang="zh-CN" altLang="en-US" dirty="0"/>
                <a:t>平均</a:t>
              </a:r>
              <a:r>
                <a:rPr lang="en-US" altLang="zh-CN" dirty="0"/>
                <a:t>PSD </a:t>
              </a:r>
              <a:endParaRPr lang="zh-CN" altLang="en-US" dirty="0"/>
            </a:p>
          </p:txBody>
        </p:sp>
      </p:grpSp>
      <p:graphicFrame>
        <p:nvGraphicFramePr>
          <p:cNvPr id="8" name="对象 7"/>
          <p:cNvGraphicFramePr>
            <a:graphicFrameLocks noChangeAspect="1"/>
          </p:cNvGraphicFramePr>
          <p:nvPr/>
        </p:nvGraphicFramePr>
        <p:xfrm>
          <a:off x="2123475" y="6032600"/>
          <a:ext cx="1944216" cy="717864"/>
        </p:xfrm>
        <a:graphic>
          <a:graphicData uri="http://schemas.openxmlformats.org/presentationml/2006/ole">
            <mc:AlternateContent xmlns:mc="http://schemas.openxmlformats.org/markup-compatibility/2006">
              <mc:Choice xmlns:v="urn:schemas-microsoft-com:vml" Requires="v">
                <p:oleObj spid="_x0000_s96940" name="Equation" r:id="rId10" imgW="1244600" imgH="431800" progId="Equation.DSMT4">
                  <p:embed/>
                </p:oleObj>
              </mc:Choice>
              <mc:Fallback>
                <p:oleObj name="Equation" r:id="rId10" imgW="1244600" imgH="431800" progId="Equation.DSMT4">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3475" y="6032600"/>
                        <a:ext cx="1944216" cy="717864"/>
                      </a:xfrm>
                      <a:prstGeom prst="rect">
                        <a:avLst/>
                      </a:prstGeom>
                      <a:noFill/>
                    </p:spPr>
                  </p:pic>
                </p:oleObj>
              </mc:Fallback>
            </mc:AlternateContent>
          </a:graphicData>
        </a:graphic>
      </p:graphicFrame>
      <p:sp>
        <p:nvSpPr>
          <p:cNvPr id="14" name="标题 1"/>
          <p:cNvSpPr txBox="1"/>
          <p:nvPr/>
        </p:nvSpPr>
        <p:spPr bwMode="auto">
          <a:xfrm>
            <a:off x="3347864" y="116632"/>
            <a:ext cx="5796136" cy="1080120"/>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sym typeface="+mn-ea"/>
              </a:rPr>
              <a:t>5.3. </a:t>
            </a:r>
            <a:r>
              <a:rPr lang="zh-CN" altLang="en-US" sz="3200" dirty="0">
                <a:solidFill>
                  <a:srgbClr val="990000"/>
                </a:solidFill>
                <a:latin typeface="Comic Sans MS" panose="030F0702030302020204" pitchFamily="66" charset="0"/>
                <a:ea typeface="隶书" panose="02010509060101010101" pitchFamily="49" charset="-122"/>
                <a:sym typeface="+mn-ea"/>
              </a:rPr>
              <a:t>时钟信号的频域属性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3203848" y="16745"/>
            <a:ext cx="5700133" cy="1070099"/>
          </a:xfrm>
          <a:noFill/>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5.4. </a:t>
            </a:r>
            <a:r>
              <a:rPr lang="zh-CN" altLang="en-US" sz="3200" dirty="0">
                <a:solidFill>
                  <a:srgbClr val="990000"/>
                </a:solidFill>
                <a:latin typeface="Comic Sans MS" panose="030F0702030302020204" pitchFamily="66" charset="0"/>
                <a:ea typeface="隶书" panose="02010509060101010101" pitchFamily="49" charset="-122"/>
              </a:rPr>
              <a:t>串行通信通道</a:t>
            </a:r>
          </a:p>
        </p:txBody>
      </p:sp>
      <p:sp>
        <p:nvSpPr>
          <p:cNvPr id="2" name="矩形 1"/>
          <p:cNvSpPr/>
          <p:nvPr/>
        </p:nvSpPr>
        <p:spPr>
          <a:xfrm>
            <a:off x="251520" y="1690169"/>
            <a:ext cx="7660482" cy="461665"/>
          </a:xfrm>
          <a:prstGeom prst="rect">
            <a:avLst/>
          </a:prstGeom>
        </p:spPr>
        <p:txBody>
          <a:bodyPr wrap="square">
            <a:spAutoFit/>
          </a:bodyPr>
          <a:lstStyle/>
          <a:p>
            <a:r>
              <a:rPr lang="en-US" altLang="zh-CN" sz="2400" b="1" dirty="0"/>
              <a:t>通过具有理想信</a:t>
            </a:r>
            <a:r>
              <a:rPr lang="zh-CN" altLang="en-US" sz="2400" b="1" dirty="0"/>
              <a:t>号</a:t>
            </a:r>
            <a:r>
              <a:rPr lang="en-US" altLang="zh-CN" sz="2400" b="1" dirty="0"/>
              <a:t>的理想通道进行异步通信</a:t>
            </a:r>
          </a:p>
        </p:txBody>
      </p:sp>
      <p:pic>
        <p:nvPicPr>
          <p:cNvPr id="3" name="图片 2"/>
          <p:cNvPicPr>
            <a:picLocks noChangeAspect="1"/>
          </p:cNvPicPr>
          <p:nvPr/>
        </p:nvPicPr>
        <p:blipFill>
          <a:blip r:embed="rId3"/>
          <a:stretch>
            <a:fillRect/>
          </a:stretch>
        </p:blipFill>
        <p:spPr>
          <a:xfrm>
            <a:off x="1115616" y="2266233"/>
            <a:ext cx="7423876" cy="1725202"/>
          </a:xfrm>
          <a:prstGeom prst="rect">
            <a:avLst/>
          </a:prstGeom>
        </p:spPr>
      </p:pic>
      <p:sp>
        <p:nvSpPr>
          <p:cNvPr id="4" name="矩形 3"/>
          <p:cNvSpPr/>
          <p:nvPr/>
        </p:nvSpPr>
        <p:spPr>
          <a:xfrm>
            <a:off x="323528" y="4116474"/>
            <a:ext cx="7110536" cy="461665"/>
          </a:xfrm>
          <a:prstGeom prst="rect">
            <a:avLst/>
          </a:prstGeom>
        </p:spPr>
        <p:txBody>
          <a:bodyPr wrap="square">
            <a:spAutoFit/>
          </a:bodyPr>
          <a:lstStyle/>
          <a:p>
            <a:r>
              <a:rPr lang="en-US" altLang="zh-CN" sz="2400" b="1" dirty="0"/>
              <a:t>使用有限宽度脉冲的异步通信</a:t>
            </a:r>
          </a:p>
        </p:txBody>
      </p:sp>
      <p:pic>
        <p:nvPicPr>
          <p:cNvPr id="5" name="图片 4"/>
          <p:cNvPicPr>
            <a:picLocks noChangeAspect="1"/>
          </p:cNvPicPr>
          <p:nvPr/>
        </p:nvPicPr>
        <p:blipFill>
          <a:blip r:embed="rId4"/>
          <a:stretch>
            <a:fillRect/>
          </a:stretch>
        </p:blipFill>
        <p:spPr>
          <a:xfrm>
            <a:off x="1231997" y="4653136"/>
            <a:ext cx="6680005" cy="2160240"/>
          </a:xfrm>
          <a:prstGeom prst="rect">
            <a:avLst/>
          </a:prstGeom>
        </p:spPr>
      </p:pic>
      <p:sp>
        <p:nvSpPr>
          <p:cNvPr id="6" name="矩形 5"/>
          <p:cNvSpPr/>
          <p:nvPr/>
        </p:nvSpPr>
        <p:spPr>
          <a:xfrm>
            <a:off x="251520" y="1012283"/>
            <a:ext cx="2082800" cy="645160"/>
          </a:xfrm>
          <a:prstGeom prst="rect">
            <a:avLst/>
          </a:prstGeom>
        </p:spPr>
        <p:txBody>
          <a:bodyPr wrap="none">
            <a:spAutoFit/>
          </a:bodyPr>
          <a:lstStyle/>
          <a:p>
            <a:r>
              <a:rPr lang="en-US" altLang="zh-CN" dirty="0"/>
              <a:t> </a:t>
            </a:r>
            <a:r>
              <a:rPr lang="zh-CN" altLang="en-US" sz="3600" b="1" dirty="0">
                <a:solidFill>
                  <a:srgbClr val="990000"/>
                </a:solidFill>
                <a:latin typeface="Comic Sans MS" panose="030F0702030302020204" pitchFamily="66" charset="0"/>
                <a:ea typeface="隶书" panose="02010509060101010101" pitchFamily="49" charset="-122"/>
                <a:cs typeface="+mj-cs"/>
              </a:rPr>
              <a:t>理想通道</a:t>
            </a:r>
          </a:p>
        </p:txBody>
      </p:sp>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7" y="1230826"/>
            <a:ext cx="8496944" cy="1200329"/>
          </a:xfrm>
          <a:prstGeom prst="rect">
            <a:avLst/>
          </a:prstGeom>
        </p:spPr>
        <p:txBody>
          <a:bodyPr wrap="square">
            <a:spAutoFit/>
          </a:bodyPr>
          <a:lstStyle/>
          <a:p>
            <a:r>
              <a:rPr lang="en-US" altLang="zh-CN" sz="2400" b="1" dirty="0"/>
              <a:t>眼图是一个二维图，其中垂直轴表示可能出现在接收器端的可能信号的范围，水平轴表示也出现在接收器端的比特持续时间T的时间范围</a:t>
            </a:r>
          </a:p>
        </p:txBody>
      </p:sp>
      <p:pic>
        <p:nvPicPr>
          <p:cNvPr id="6" name="图片 5"/>
          <p:cNvPicPr>
            <a:picLocks noChangeAspect="1"/>
          </p:cNvPicPr>
          <p:nvPr/>
        </p:nvPicPr>
        <p:blipFill>
          <a:blip r:embed="rId3"/>
          <a:stretch>
            <a:fillRect/>
          </a:stretch>
        </p:blipFill>
        <p:spPr>
          <a:xfrm>
            <a:off x="1763688" y="2852126"/>
            <a:ext cx="5976664" cy="3817976"/>
          </a:xfrm>
          <a:prstGeom prst="rect">
            <a:avLst/>
          </a:prstGeom>
        </p:spPr>
      </p:pic>
      <p:sp>
        <p:nvSpPr>
          <p:cNvPr id="7" name="标题 1">
            <a:extLst>
              <a:ext uri="{FF2B5EF4-FFF2-40B4-BE49-F238E27FC236}">
                <a16:creationId xmlns:a16="http://schemas.microsoft.com/office/drawing/2014/main" id="{7B53F3C1-225A-4322-9D2E-69CFE84B0139}"/>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7" y="1230826"/>
            <a:ext cx="8496944" cy="461665"/>
          </a:xfrm>
          <a:prstGeom prst="rect">
            <a:avLst/>
          </a:prstGeom>
        </p:spPr>
        <p:txBody>
          <a:bodyPr wrap="square">
            <a:spAutoFit/>
          </a:bodyPr>
          <a:lstStyle/>
          <a:p>
            <a:r>
              <a:rPr lang="en-US" altLang="zh-CN" sz="2400" b="1" dirty="0"/>
              <a:t> 与眼图相关的决策级别阈值</a:t>
            </a:r>
          </a:p>
        </p:txBody>
      </p:sp>
      <p:pic>
        <p:nvPicPr>
          <p:cNvPr id="3" name="图片 2"/>
          <p:cNvPicPr>
            <a:picLocks noChangeAspect="1"/>
          </p:cNvPicPr>
          <p:nvPr/>
        </p:nvPicPr>
        <p:blipFill>
          <a:blip r:embed="rId3"/>
          <a:stretch>
            <a:fillRect/>
          </a:stretch>
        </p:blipFill>
        <p:spPr>
          <a:xfrm>
            <a:off x="701151" y="2221572"/>
            <a:ext cx="7741695" cy="3377993"/>
          </a:xfrm>
          <a:prstGeom prst="rect">
            <a:avLst/>
          </a:prstGeom>
        </p:spPr>
      </p:pic>
      <p:sp>
        <p:nvSpPr>
          <p:cNvPr id="4" name="文本框 3"/>
          <p:cNvSpPr txBox="1"/>
          <p:nvPr/>
        </p:nvSpPr>
        <p:spPr>
          <a:xfrm>
            <a:off x="971600" y="3679735"/>
            <a:ext cx="720080" cy="461665"/>
          </a:xfrm>
          <a:prstGeom prst="rect">
            <a:avLst/>
          </a:prstGeom>
          <a:solidFill>
            <a:schemeClr val="bg1"/>
          </a:solidFill>
        </p:spPr>
        <p:txBody>
          <a:bodyPr wrap="square" rtlCol="0">
            <a:spAutoFit/>
          </a:bodyPr>
          <a:lstStyle/>
          <a:p>
            <a:r>
              <a:rPr lang="en-US" altLang="zh-CN" sz="2400" b="1" dirty="0">
                <a:solidFill>
                  <a:srgbClr val="000000"/>
                </a:solidFill>
              </a:rPr>
              <a:t>V</a:t>
            </a:r>
            <a:r>
              <a:rPr lang="en-US" altLang="zh-CN" sz="2400" b="1" baseline="-25000" dirty="0">
                <a:solidFill>
                  <a:srgbClr val="000000"/>
                </a:solidFill>
              </a:rPr>
              <a:t>TH</a:t>
            </a:r>
            <a:endParaRPr lang="zh-CN" altLang="en-US" sz="2400" b="1" dirty="0">
              <a:solidFill>
                <a:srgbClr val="000000"/>
              </a:solidFill>
            </a:endParaRPr>
          </a:p>
        </p:txBody>
      </p:sp>
      <p:sp>
        <p:nvSpPr>
          <p:cNvPr id="6" name="文本框 5"/>
          <p:cNvSpPr txBox="1"/>
          <p:nvPr/>
        </p:nvSpPr>
        <p:spPr>
          <a:xfrm>
            <a:off x="4716016" y="5085184"/>
            <a:ext cx="720080" cy="461665"/>
          </a:xfrm>
          <a:prstGeom prst="rect">
            <a:avLst/>
          </a:prstGeom>
          <a:solidFill>
            <a:schemeClr val="bg1"/>
          </a:solidFill>
        </p:spPr>
        <p:txBody>
          <a:bodyPr wrap="square" rtlCol="0">
            <a:spAutoFit/>
          </a:bodyPr>
          <a:lstStyle/>
          <a:p>
            <a:r>
              <a:rPr lang="en-US" altLang="zh-CN" sz="2400" b="1" dirty="0" err="1">
                <a:solidFill>
                  <a:srgbClr val="000000"/>
                </a:solidFill>
              </a:rPr>
              <a:t>t</a:t>
            </a:r>
            <a:r>
              <a:rPr lang="en-US" altLang="zh-CN" sz="2400" b="1" baseline="-25000" dirty="0" err="1">
                <a:solidFill>
                  <a:srgbClr val="000000"/>
                </a:solidFill>
              </a:rPr>
              <a:t>TH</a:t>
            </a:r>
            <a:endParaRPr lang="zh-CN" altLang="en-US" sz="2400" b="1" dirty="0">
              <a:solidFill>
                <a:srgbClr val="000000"/>
              </a:solidFill>
            </a:endParaRPr>
          </a:p>
        </p:txBody>
      </p:sp>
      <p:sp>
        <p:nvSpPr>
          <p:cNvPr id="7" name="标题 1">
            <a:extLst>
              <a:ext uri="{FF2B5EF4-FFF2-40B4-BE49-F238E27FC236}">
                <a16:creationId xmlns:a16="http://schemas.microsoft.com/office/drawing/2014/main" id="{A34EF23D-8F91-44EF-80C7-9F717273E226}"/>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258435"/>
            <a:ext cx="3001010" cy="645160"/>
          </a:xfrm>
          <a:prstGeom prst="rect">
            <a:avLst/>
          </a:prstGeom>
        </p:spPr>
        <p:txBody>
          <a:bodyPr wrap="none">
            <a:spAutoFit/>
          </a:bodyPr>
          <a:lstStyle/>
          <a:p>
            <a:pPr algn="l"/>
            <a:r>
              <a:rPr lang="en-US" altLang="zh-CN" dirty="0"/>
              <a:t> </a:t>
            </a:r>
            <a:r>
              <a:rPr lang="zh-CN" altLang="en-US" sz="3600" b="1" dirty="0">
                <a:solidFill>
                  <a:srgbClr val="990000"/>
                </a:solidFill>
                <a:latin typeface="Comic Sans MS" panose="030F0702030302020204" pitchFamily="66" charset="0"/>
                <a:ea typeface="隶书" panose="02010509060101010101" pitchFamily="49" charset="-122"/>
                <a:cs typeface="+mj-cs"/>
              </a:rPr>
              <a:t>实际</a:t>
            </a:r>
            <a:r>
              <a:rPr lang="en-US" altLang="zh-CN" sz="3600" b="1" dirty="0">
                <a:solidFill>
                  <a:srgbClr val="990000"/>
                </a:solidFill>
                <a:latin typeface="Comic Sans MS" panose="030F0702030302020204" pitchFamily="66" charset="0"/>
                <a:ea typeface="隶书" panose="02010509060101010101" pitchFamily="49" charset="-122"/>
                <a:cs typeface="+mj-cs"/>
              </a:rPr>
              <a:t>通道效应</a:t>
            </a:r>
          </a:p>
        </p:txBody>
      </p:sp>
      <p:sp>
        <p:nvSpPr>
          <p:cNvPr id="4" name="矩形 3"/>
          <p:cNvSpPr/>
          <p:nvPr/>
        </p:nvSpPr>
        <p:spPr>
          <a:xfrm>
            <a:off x="266407" y="1928444"/>
            <a:ext cx="8637573" cy="830997"/>
          </a:xfrm>
          <a:prstGeom prst="rect">
            <a:avLst/>
          </a:prstGeom>
        </p:spPr>
        <p:txBody>
          <a:bodyPr wrap="square">
            <a:spAutoFit/>
          </a:bodyPr>
          <a:lstStyle/>
          <a:p>
            <a:r>
              <a:rPr lang="en-US" altLang="zh-CN" sz="2400" b="1" dirty="0" err="1"/>
              <a:t>当信号通过信道</a:t>
            </a:r>
            <a:r>
              <a:rPr lang="zh-CN" altLang="en-US" sz="2400" b="1" dirty="0"/>
              <a:t>传输</a:t>
            </a:r>
            <a:r>
              <a:rPr lang="en-US" altLang="zh-CN" sz="2400" b="1" dirty="0" err="1"/>
              <a:t>到接收器时，传输的信号会受到干扰</a:t>
            </a:r>
            <a:r>
              <a:rPr lang="zh-CN" altLang="en-US" sz="2400" b="1" dirty="0"/>
              <a:t>、色散效应等</a:t>
            </a:r>
            <a:r>
              <a:rPr lang="en-US" altLang="zh-CN" sz="2400" b="1" dirty="0" err="1"/>
              <a:t>影响</a:t>
            </a:r>
            <a:r>
              <a:rPr lang="en-US" altLang="zh-CN" sz="2400" b="1" dirty="0"/>
              <a:t>。</a:t>
            </a:r>
          </a:p>
        </p:txBody>
      </p:sp>
      <p:pic>
        <p:nvPicPr>
          <p:cNvPr id="6" name="图片 5"/>
          <p:cNvPicPr>
            <a:picLocks noChangeAspect="1"/>
          </p:cNvPicPr>
          <p:nvPr/>
        </p:nvPicPr>
        <p:blipFill>
          <a:blip r:embed="rId3"/>
          <a:stretch>
            <a:fillRect/>
          </a:stretch>
        </p:blipFill>
        <p:spPr>
          <a:xfrm>
            <a:off x="1646548" y="3160694"/>
            <a:ext cx="5544616" cy="3638158"/>
          </a:xfrm>
          <a:prstGeom prst="rect">
            <a:avLst/>
          </a:prstGeom>
        </p:spPr>
      </p:pic>
      <p:sp>
        <p:nvSpPr>
          <p:cNvPr id="8" name="标题 1">
            <a:extLst>
              <a:ext uri="{FF2B5EF4-FFF2-40B4-BE49-F238E27FC236}">
                <a16:creationId xmlns:a16="http://schemas.microsoft.com/office/drawing/2014/main" id="{10574BE1-64F1-4A3B-9950-C5BDBBAC44E1}"/>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467544" y="1340768"/>
            <a:ext cx="7992888" cy="4104456"/>
          </a:xfrm>
        </p:spPr>
        <p:txBody>
          <a:bodyPr lIns="0" tIns="0" rIns="0" bIns="0"/>
          <a:lstStyle/>
          <a:p>
            <a:pPr marL="548005" indent="-411480" eaLnBrk="1" hangingPunct="1">
              <a:spcBef>
                <a:spcPts val="1200"/>
              </a:spcBef>
              <a:buClr>
                <a:schemeClr val="accent2"/>
              </a:buClr>
              <a:buNone/>
            </a:pPr>
            <a:r>
              <a:rPr lang="en-US" altLang="zh-CN" sz="2400" dirty="0">
                <a:solidFill>
                  <a:schemeClr val="tx1"/>
                </a:solidFill>
                <a:ea typeface="华文细黑" panose="02010600040101010101" pitchFamily="2" charset="-122"/>
              </a:rPr>
              <a:t>5.1  </a:t>
            </a:r>
            <a:r>
              <a:rPr lang="en-US" altLang="zh-CN" sz="2400" dirty="0" err="1">
                <a:solidFill>
                  <a:schemeClr val="tx1"/>
                </a:solidFill>
                <a:ea typeface="华文细黑" panose="02010600040101010101" pitchFamily="2" charset="-122"/>
              </a:rPr>
              <a:t>同步和异步通信</a:t>
            </a:r>
            <a:endParaRPr lang="en-US" altLang="zh-CN" sz="2400" dirty="0">
              <a:solidFill>
                <a:schemeClr val="tx1"/>
              </a:solidFill>
              <a:ea typeface="华文细黑" panose="02010600040101010101" pitchFamily="2" charset="-122"/>
            </a:endParaRPr>
          </a:p>
          <a:p>
            <a:pPr marL="548005" indent="-411480" eaLnBrk="1" hangingPunct="1">
              <a:spcBef>
                <a:spcPts val="1200"/>
              </a:spcBef>
              <a:buClr>
                <a:schemeClr val="accent2"/>
              </a:buClr>
              <a:buNone/>
            </a:pPr>
            <a:r>
              <a:rPr lang="en-US" altLang="zh-CN" sz="2400" dirty="0">
                <a:solidFill>
                  <a:schemeClr val="tx1"/>
                </a:solidFill>
                <a:ea typeface="华文细黑" panose="02010600040101010101" pitchFamily="2" charset="-122"/>
              </a:rPr>
              <a:t>5.2  时钟信号的时域属性</a:t>
            </a:r>
            <a:r>
              <a:rPr lang="en-US" altLang="zh-CN" sz="2400" dirty="0">
                <a:solidFill>
                  <a:srgbClr val="0000FF"/>
                </a:solidFill>
                <a:ea typeface="华文细黑" panose="02010600040101010101" pitchFamily="2" charset="-122"/>
              </a:rPr>
              <a:t>	</a:t>
            </a:r>
          </a:p>
          <a:p>
            <a:pPr marL="548005" indent="-411480" eaLnBrk="1" hangingPunct="1">
              <a:spcBef>
                <a:spcPts val="600"/>
              </a:spcBef>
              <a:buClr>
                <a:schemeClr val="accent2"/>
              </a:buClr>
              <a:buNone/>
            </a:pPr>
            <a:r>
              <a:rPr lang="en-US" altLang="zh-CN" sz="2400" dirty="0">
                <a:solidFill>
                  <a:schemeClr val="tx1"/>
                </a:solidFill>
                <a:ea typeface="华文细黑" panose="02010600040101010101" pitchFamily="2" charset="-122"/>
              </a:rPr>
              <a:t>5.3  时钟信号的频域属性</a:t>
            </a:r>
          </a:p>
          <a:p>
            <a:pPr marL="548005" indent="-411480" eaLnBrk="1" hangingPunct="1">
              <a:spcBef>
                <a:spcPts val="600"/>
              </a:spcBef>
              <a:buClr>
                <a:schemeClr val="accent2"/>
              </a:buClr>
              <a:buNone/>
            </a:pPr>
            <a:r>
              <a:rPr lang="en-US" altLang="zh-CN" sz="2400" dirty="0">
                <a:solidFill>
                  <a:schemeClr val="tx1"/>
                </a:solidFill>
                <a:ea typeface="华文细黑" panose="02010600040101010101" pitchFamily="2" charset="-122"/>
              </a:rPr>
              <a:t>5.4  </a:t>
            </a:r>
            <a:r>
              <a:rPr lang="zh-CN" altLang="en-US" sz="2400" dirty="0">
                <a:solidFill>
                  <a:schemeClr val="tx1"/>
                </a:solidFill>
                <a:ea typeface="华文细黑" panose="02010600040101010101" pitchFamily="2" charset="-122"/>
              </a:rPr>
              <a:t>串行通信通道</a:t>
            </a:r>
            <a:endParaRPr lang="en-US" altLang="zh-CN" sz="2400" dirty="0">
              <a:solidFill>
                <a:schemeClr val="tx1"/>
              </a:solidFill>
              <a:ea typeface="华文细黑" panose="02010600040101010101" pitchFamily="2" charset="-122"/>
            </a:endParaRPr>
          </a:p>
          <a:p>
            <a:pPr marL="548005" indent="-411480" eaLnBrk="1" hangingPunct="1">
              <a:spcBef>
                <a:spcPts val="600"/>
              </a:spcBef>
              <a:buClr>
                <a:schemeClr val="accent2"/>
              </a:buClr>
              <a:buNone/>
            </a:pPr>
            <a:r>
              <a:rPr lang="en-US" altLang="zh-CN" sz="2400" dirty="0">
                <a:solidFill>
                  <a:schemeClr val="tx1"/>
                </a:solidFill>
                <a:ea typeface="华文细黑" panose="02010600040101010101" pitchFamily="2" charset="-122"/>
              </a:rPr>
              <a:t>5.5 误码率测量</a:t>
            </a:r>
          </a:p>
          <a:p>
            <a:pPr marL="548005" indent="-411480" eaLnBrk="1" hangingPunct="1">
              <a:spcBef>
                <a:spcPts val="600"/>
              </a:spcBef>
              <a:buClr>
                <a:schemeClr val="accent2"/>
              </a:buClr>
              <a:buNone/>
            </a:pPr>
            <a:r>
              <a:rPr lang="en-US" altLang="zh-CN" sz="2400" dirty="0">
                <a:solidFill>
                  <a:schemeClr val="tx1"/>
                </a:solidFill>
                <a:ea typeface="华文细黑" panose="02010600040101010101" pitchFamily="2" charset="-122"/>
              </a:rPr>
              <a:t>5.6 加快生产中BER测试的方法</a:t>
            </a:r>
          </a:p>
          <a:p>
            <a:pPr marL="548005" indent="-411480" eaLnBrk="1" hangingPunct="1">
              <a:spcBef>
                <a:spcPts val="600"/>
              </a:spcBef>
              <a:buClr>
                <a:schemeClr val="accent2"/>
              </a:buClr>
              <a:buNone/>
            </a:pPr>
            <a:r>
              <a:rPr lang="en-US" altLang="zh-CN" sz="2400" dirty="0">
                <a:solidFill>
                  <a:schemeClr val="tx1"/>
                </a:solidFill>
                <a:ea typeface="华文细黑" panose="02010600040101010101" pitchFamily="2" charset="-122"/>
              </a:rPr>
              <a:t>5.7 确定性抖动分解</a:t>
            </a:r>
          </a:p>
          <a:p>
            <a:pPr marL="548005" indent="-411480" eaLnBrk="1" hangingPunct="1">
              <a:spcBef>
                <a:spcPts val="600"/>
              </a:spcBef>
              <a:buClr>
                <a:schemeClr val="accent2"/>
              </a:buClr>
              <a:buNone/>
            </a:pPr>
            <a:r>
              <a:rPr lang="en-US" altLang="zh-CN" sz="2400" dirty="0">
                <a:solidFill>
                  <a:schemeClr val="tx1"/>
                </a:solidFill>
                <a:ea typeface="华文细黑" panose="02010600040101010101" pitchFamily="2" charset="-122"/>
              </a:rPr>
              <a:t>5.8 抖动传输测试</a:t>
            </a:r>
          </a:p>
          <a:p>
            <a:pPr marL="548005" indent="-411480" eaLnBrk="1" hangingPunct="1">
              <a:spcBef>
                <a:spcPts val="600"/>
              </a:spcBef>
              <a:buClr>
                <a:schemeClr val="accent2"/>
              </a:buClr>
              <a:buNone/>
            </a:pPr>
            <a:endParaRPr lang="en-US" altLang="zh-CN" sz="24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anose="030F0702030302020204" pitchFamily="66" charset="0"/>
                <a:ea typeface="隶书" panose="02010509060101010101" pitchFamily="49" charset="-122"/>
              </a:rPr>
              <a:t>2021/10/13</a:t>
            </a:fld>
            <a:endParaRPr lang="en-US" altLang="zh-CN" sz="1200" b="1" dirty="0">
              <a:solidFill>
                <a:schemeClr val="tx1">
                  <a:lumMod val="50000"/>
                  <a:lumOff val="50000"/>
                </a:schemeClr>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5">
                                            <p:txEl>
                                              <p:pRg st="7" end="7"/>
                                            </p:txEl>
                                          </p:spTgt>
                                        </p:tgtEl>
                                        <p:attrNameLst>
                                          <p:attrName>style.visibility</p:attrName>
                                        </p:attrNameLst>
                                      </p:cBhvr>
                                      <p:to>
                                        <p:strVal val="visible"/>
                                      </p:to>
                                    </p:set>
                                    <p:anim calcmode="lin" valueType="num">
                                      <p:cBhvr additive="base">
                                        <p:cTn id="4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258435"/>
            <a:ext cx="2082800" cy="645160"/>
          </a:xfrm>
          <a:prstGeom prst="rect">
            <a:avLst/>
          </a:prstGeom>
        </p:spPr>
        <p:txBody>
          <a:bodyPr wrap="none">
            <a:spAutoFit/>
          </a:bodyPr>
          <a:lstStyle/>
          <a:p>
            <a:r>
              <a:rPr lang="en-US" altLang="zh-CN" dirty="0"/>
              <a:t> </a:t>
            </a:r>
            <a:r>
              <a:rPr lang="zh-CN" altLang="en-US" sz="3600" b="1" dirty="0">
                <a:solidFill>
                  <a:srgbClr val="990000"/>
                </a:solidFill>
                <a:latin typeface="Comic Sans MS" panose="030F0702030302020204" pitchFamily="66" charset="0"/>
                <a:ea typeface="隶书" panose="02010509060101010101" pitchFamily="49" charset="-122"/>
                <a:cs typeface="+mj-cs"/>
              </a:rPr>
              <a:t>噪声通道</a:t>
            </a:r>
            <a:endParaRPr lang="en-US" altLang="zh-CN" sz="3600" b="1" dirty="0">
              <a:solidFill>
                <a:srgbClr val="990000"/>
              </a:solidFill>
              <a:latin typeface="Comic Sans MS" panose="030F0702030302020204" pitchFamily="66" charset="0"/>
              <a:ea typeface="隶书" panose="02010509060101010101" pitchFamily="49" charset="-122"/>
              <a:cs typeface="+mj-cs"/>
            </a:endParaRPr>
          </a:p>
        </p:txBody>
      </p:sp>
      <p:pic>
        <p:nvPicPr>
          <p:cNvPr id="2" name="图片 1"/>
          <p:cNvPicPr>
            <a:picLocks noChangeAspect="1"/>
          </p:cNvPicPr>
          <p:nvPr/>
        </p:nvPicPr>
        <p:blipFill>
          <a:blip r:embed="rId3"/>
          <a:stretch>
            <a:fillRect/>
          </a:stretch>
        </p:blipFill>
        <p:spPr>
          <a:xfrm>
            <a:off x="467544" y="2182473"/>
            <a:ext cx="5820506" cy="4789137"/>
          </a:xfrm>
          <a:prstGeom prst="rect">
            <a:avLst/>
          </a:prstGeom>
        </p:spPr>
      </p:pic>
      <p:sp>
        <p:nvSpPr>
          <p:cNvPr id="3" name="矩形 2"/>
          <p:cNvSpPr/>
          <p:nvPr/>
        </p:nvSpPr>
        <p:spPr>
          <a:xfrm>
            <a:off x="6022092" y="2348880"/>
            <a:ext cx="3096344" cy="3046988"/>
          </a:xfrm>
          <a:prstGeom prst="rect">
            <a:avLst/>
          </a:prstGeom>
        </p:spPr>
        <p:txBody>
          <a:bodyPr wrap="square">
            <a:spAutoFit/>
          </a:bodyPr>
          <a:lstStyle/>
          <a:p>
            <a:r>
              <a:rPr lang="en-US" altLang="zh-CN" sz="2400" b="1" dirty="0"/>
              <a:t> (a) </a:t>
            </a:r>
            <a:r>
              <a:rPr lang="en-US" altLang="zh-CN" sz="2400" b="1" dirty="0" err="1"/>
              <a:t>脉冲序列会受到附加通道噪声的影响</a:t>
            </a:r>
            <a:r>
              <a:rPr lang="en-US" altLang="zh-CN" sz="2400" b="1" dirty="0"/>
              <a:t>。</a:t>
            </a:r>
          </a:p>
          <a:p>
            <a:endParaRPr lang="en-US" altLang="zh-CN" sz="2400" b="1" dirty="0"/>
          </a:p>
          <a:p>
            <a:endParaRPr lang="en-US" altLang="zh-CN" sz="2400" b="1" dirty="0"/>
          </a:p>
          <a:p>
            <a:r>
              <a:rPr lang="en-US" altLang="zh-CN" sz="2400" b="1" dirty="0"/>
              <a:t>(b) 沿决策轴的相应眼图及其PDF (V = V</a:t>
            </a:r>
            <a:r>
              <a:rPr lang="en-US" altLang="zh-CN" sz="2400" b="1" baseline="-25000" dirty="0"/>
              <a:t>TH</a:t>
            </a:r>
            <a:r>
              <a:rPr lang="en-US" altLang="zh-CN" sz="2400" b="1" dirty="0"/>
              <a:t> and t/T = </a:t>
            </a:r>
            <a:r>
              <a:rPr lang="en-US" altLang="zh-CN" sz="2400" b="1" dirty="0" err="1"/>
              <a:t>t</a:t>
            </a:r>
            <a:r>
              <a:rPr lang="en-US" altLang="zh-CN" sz="2400" b="1" baseline="-25000" dirty="0" err="1"/>
              <a:t>TH</a:t>
            </a:r>
            <a:r>
              <a:rPr lang="en-US" altLang="zh-CN" sz="2400" b="1" dirty="0"/>
              <a:t>).</a:t>
            </a:r>
            <a:endParaRPr lang="zh-CN" altLang="en-US" sz="2400" b="1" dirty="0"/>
          </a:p>
        </p:txBody>
      </p:sp>
      <p:sp>
        <p:nvSpPr>
          <p:cNvPr id="7" name="标题 1">
            <a:extLst>
              <a:ext uri="{FF2B5EF4-FFF2-40B4-BE49-F238E27FC236}">
                <a16:creationId xmlns:a16="http://schemas.microsoft.com/office/drawing/2014/main" id="{25AAE30B-4EBD-40B0-B91A-9B6C202EB27D}"/>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258435"/>
            <a:ext cx="2082800" cy="645160"/>
          </a:xfrm>
          <a:prstGeom prst="rect">
            <a:avLst/>
          </a:prstGeom>
        </p:spPr>
        <p:txBody>
          <a:bodyPr wrap="none">
            <a:spAutoFit/>
          </a:bodyPr>
          <a:lstStyle/>
          <a:p>
            <a:r>
              <a:rPr lang="en-US" altLang="zh-CN" dirty="0"/>
              <a:t> </a:t>
            </a:r>
            <a:r>
              <a:rPr lang="zh-CN" altLang="en-US" sz="3600" b="1" dirty="0">
                <a:solidFill>
                  <a:srgbClr val="990000"/>
                </a:solidFill>
                <a:latin typeface="Comic Sans MS" panose="030F0702030302020204" pitchFamily="66" charset="0"/>
                <a:ea typeface="隶书" panose="02010509060101010101" pitchFamily="49" charset="-122"/>
                <a:cs typeface="+mj-cs"/>
              </a:rPr>
              <a:t>色散通道</a:t>
            </a:r>
          </a:p>
        </p:txBody>
      </p:sp>
      <p:sp>
        <p:nvSpPr>
          <p:cNvPr id="3" name="矩形 2"/>
          <p:cNvSpPr/>
          <p:nvPr/>
        </p:nvSpPr>
        <p:spPr>
          <a:xfrm>
            <a:off x="5652120" y="2024008"/>
            <a:ext cx="3456384" cy="3046988"/>
          </a:xfrm>
          <a:prstGeom prst="rect">
            <a:avLst/>
          </a:prstGeom>
        </p:spPr>
        <p:txBody>
          <a:bodyPr wrap="square">
            <a:spAutoFit/>
          </a:bodyPr>
          <a:lstStyle/>
          <a:p>
            <a:r>
              <a:rPr lang="en-US" altLang="zh-CN" sz="2400" b="1" dirty="0"/>
              <a:t> (a) </a:t>
            </a:r>
            <a:r>
              <a:rPr lang="en-US" altLang="zh-CN" sz="2400" b="1" dirty="0" err="1"/>
              <a:t>脉冲序列受通道色散或ISI的影响</a:t>
            </a:r>
            <a:endParaRPr lang="en-US" altLang="zh-CN" sz="2400" b="1" dirty="0"/>
          </a:p>
          <a:p>
            <a:endParaRPr lang="en-US" altLang="zh-CN" sz="2400" b="1" dirty="0"/>
          </a:p>
          <a:p>
            <a:endParaRPr lang="en-US" altLang="zh-CN" sz="2400" b="1" dirty="0"/>
          </a:p>
          <a:p>
            <a:endParaRPr lang="en-US" altLang="zh-CN" sz="2400" b="1" dirty="0"/>
          </a:p>
          <a:p>
            <a:r>
              <a:rPr lang="en-US" altLang="zh-CN" sz="2400" b="1" dirty="0"/>
              <a:t>(b) 决策轴对应的眼图及其PDF (V = V</a:t>
            </a:r>
            <a:r>
              <a:rPr lang="en-US" altLang="zh-CN" sz="2400" b="1" baseline="-25000" dirty="0"/>
              <a:t>TH</a:t>
            </a:r>
            <a:r>
              <a:rPr lang="en-US" altLang="zh-CN" sz="2400" b="1" dirty="0"/>
              <a:t> and t/T = </a:t>
            </a:r>
            <a:r>
              <a:rPr lang="en-US" altLang="zh-CN" sz="2400" b="1" dirty="0" err="1"/>
              <a:t>t</a:t>
            </a:r>
            <a:r>
              <a:rPr lang="en-US" altLang="zh-CN" sz="2400" b="1" baseline="-25000" dirty="0" err="1"/>
              <a:t>TH</a:t>
            </a:r>
            <a:r>
              <a:rPr lang="en-US" altLang="zh-CN" sz="2400" b="1" dirty="0"/>
              <a:t>).</a:t>
            </a:r>
            <a:endParaRPr lang="zh-CN" altLang="en-US" sz="2400" b="1" dirty="0"/>
          </a:p>
        </p:txBody>
      </p:sp>
      <p:pic>
        <p:nvPicPr>
          <p:cNvPr id="4" name="图片 3"/>
          <p:cNvPicPr>
            <a:picLocks noChangeAspect="1"/>
          </p:cNvPicPr>
          <p:nvPr/>
        </p:nvPicPr>
        <p:blipFill>
          <a:blip r:embed="rId3"/>
          <a:stretch>
            <a:fillRect/>
          </a:stretch>
        </p:blipFill>
        <p:spPr>
          <a:xfrm>
            <a:off x="251520" y="1904766"/>
            <a:ext cx="4896544" cy="4762800"/>
          </a:xfrm>
          <a:prstGeom prst="rect">
            <a:avLst/>
          </a:prstGeom>
        </p:spPr>
      </p:pic>
      <p:sp>
        <p:nvSpPr>
          <p:cNvPr id="7" name="标题 1">
            <a:extLst>
              <a:ext uri="{FF2B5EF4-FFF2-40B4-BE49-F238E27FC236}">
                <a16:creationId xmlns:a16="http://schemas.microsoft.com/office/drawing/2014/main" id="{66D89D36-9ACE-41D0-9723-9BBF7DE1727A}"/>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258435"/>
            <a:ext cx="2082800" cy="645160"/>
          </a:xfrm>
          <a:prstGeom prst="rect">
            <a:avLst/>
          </a:prstGeom>
        </p:spPr>
        <p:txBody>
          <a:bodyPr wrap="none">
            <a:spAutoFit/>
          </a:bodyPr>
          <a:lstStyle/>
          <a:p>
            <a:r>
              <a:rPr lang="en-US" altLang="zh-CN" dirty="0"/>
              <a:t> </a:t>
            </a:r>
            <a:r>
              <a:rPr lang="zh-CN" altLang="en-US" sz="3600" b="1" dirty="0">
                <a:solidFill>
                  <a:srgbClr val="990000"/>
                </a:solidFill>
                <a:latin typeface="Comic Sans MS" panose="030F0702030302020204" pitchFamily="66" charset="0"/>
                <a:ea typeface="隶书" panose="02010509060101010101" pitchFamily="49" charset="-122"/>
                <a:cs typeface="+mj-cs"/>
              </a:rPr>
              <a:t>色散通道</a:t>
            </a:r>
          </a:p>
        </p:txBody>
      </p:sp>
      <p:pic>
        <p:nvPicPr>
          <p:cNvPr id="2" name="图片 1"/>
          <p:cNvPicPr>
            <a:picLocks noChangeAspect="1"/>
          </p:cNvPicPr>
          <p:nvPr/>
        </p:nvPicPr>
        <p:blipFill>
          <a:blip r:embed="rId3"/>
          <a:stretch>
            <a:fillRect/>
          </a:stretch>
        </p:blipFill>
        <p:spPr>
          <a:xfrm>
            <a:off x="107504" y="2184135"/>
            <a:ext cx="5156536" cy="4673865"/>
          </a:xfrm>
          <a:prstGeom prst="rect">
            <a:avLst/>
          </a:prstGeom>
        </p:spPr>
      </p:pic>
      <p:sp>
        <p:nvSpPr>
          <p:cNvPr id="7" name="矩形 6"/>
          <p:cNvSpPr/>
          <p:nvPr/>
        </p:nvSpPr>
        <p:spPr>
          <a:xfrm>
            <a:off x="5176996" y="2492896"/>
            <a:ext cx="3995936" cy="2677656"/>
          </a:xfrm>
          <a:prstGeom prst="rect">
            <a:avLst/>
          </a:prstGeom>
        </p:spPr>
        <p:txBody>
          <a:bodyPr wrap="square">
            <a:spAutoFit/>
          </a:bodyPr>
          <a:lstStyle/>
          <a:p>
            <a:r>
              <a:rPr lang="en-US" altLang="zh-CN" sz="2400" b="1" dirty="0"/>
              <a:t> (a)脉冲序列受通道色散和</a:t>
            </a:r>
            <a:r>
              <a:rPr lang="zh-CN" altLang="en-US" sz="2400" b="1" dirty="0"/>
              <a:t>叠</a:t>
            </a:r>
            <a:r>
              <a:rPr lang="en-US" altLang="zh-CN" sz="2400" b="1" dirty="0" err="1"/>
              <a:t>加性高斯噪声的影响</a:t>
            </a:r>
            <a:endParaRPr lang="en-US" altLang="zh-CN" sz="2400" b="1" dirty="0"/>
          </a:p>
          <a:p>
            <a:endParaRPr lang="en-US" altLang="zh-CN" sz="2400" b="1" dirty="0"/>
          </a:p>
          <a:p>
            <a:endParaRPr lang="en-US" altLang="zh-CN" sz="2400" b="1" dirty="0"/>
          </a:p>
          <a:p>
            <a:endParaRPr lang="en-US" altLang="zh-CN" sz="2400" b="1" dirty="0"/>
          </a:p>
          <a:p>
            <a:r>
              <a:rPr lang="en-US" altLang="zh-CN" sz="2400" b="1" dirty="0"/>
              <a:t>(b) 决策轴对应的眼图及其PDF(V = V</a:t>
            </a:r>
            <a:r>
              <a:rPr lang="en-US" altLang="zh-CN" sz="2400" b="1" baseline="-25000" dirty="0"/>
              <a:t>TH</a:t>
            </a:r>
            <a:r>
              <a:rPr lang="en-US" altLang="zh-CN" sz="2400" b="1" dirty="0"/>
              <a:t> and t/T = </a:t>
            </a:r>
            <a:r>
              <a:rPr lang="en-US" altLang="zh-CN" sz="2400" b="1" dirty="0" err="1"/>
              <a:t>t</a:t>
            </a:r>
            <a:r>
              <a:rPr lang="en-US" altLang="zh-CN" sz="2400" b="1" baseline="-25000" dirty="0" err="1"/>
              <a:t>TH</a:t>
            </a:r>
            <a:r>
              <a:rPr lang="en-US" altLang="zh-CN" sz="2400" b="1" dirty="0"/>
              <a:t>).</a:t>
            </a:r>
            <a:endParaRPr lang="zh-CN" altLang="en-US" sz="2400" b="1" dirty="0"/>
          </a:p>
        </p:txBody>
      </p:sp>
      <p:sp>
        <p:nvSpPr>
          <p:cNvPr id="8" name="标题 1">
            <a:extLst>
              <a:ext uri="{FF2B5EF4-FFF2-40B4-BE49-F238E27FC236}">
                <a16:creationId xmlns:a16="http://schemas.microsoft.com/office/drawing/2014/main" id="{1B2F931F-4DFC-459A-8E76-628D5E8B3632}"/>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258435"/>
            <a:ext cx="2224405" cy="583565"/>
          </a:xfrm>
          <a:prstGeom prst="rect">
            <a:avLst/>
          </a:prstGeom>
        </p:spPr>
        <p:txBody>
          <a:bodyPr wrap="none">
            <a:spAutoFit/>
          </a:bodyPr>
          <a:lstStyle/>
          <a:p>
            <a:r>
              <a:rPr lang="zh-CN" altLang="en-US" sz="3200" b="1" dirty="0">
                <a:solidFill>
                  <a:srgbClr val="990000"/>
                </a:solidFill>
                <a:latin typeface="Comic Sans MS" panose="030F0702030302020204" pitchFamily="66" charset="0"/>
                <a:ea typeface="隶书" panose="02010509060101010101" pitchFamily="49" charset="-122"/>
                <a:cs typeface="+mj-cs"/>
              </a:rPr>
              <a:t>发送器限制</a:t>
            </a:r>
          </a:p>
        </p:txBody>
      </p:sp>
      <p:sp>
        <p:nvSpPr>
          <p:cNvPr id="3" name="矩形 2"/>
          <p:cNvSpPr/>
          <p:nvPr/>
        </p:nvSpPr>
        <p:spPr>
          <a:xfrm>
            <a:off x="208423" y="1880292"/>
            <a:ext cx="8652461" cy="830997"/>
          </a:xfrm>
          <a:prstGeom prst="rect">
            <a:avLst/>
          </a:prstGeom>
        </p:spPr>
        <p:txBody>
          <a:bodyPr wrap="square">
            <a:spAutoFit/>
          </a:bodyPr>
          <a:lstStyle/>
          <a:p>
            <a:r>
              <a:rPr lang="zh-CN" altLang="en-US" sz="2400" b="1" dirty="0"/>
              <a:t>发送</a:t>
            </a:r>
            <a:r>
              <a:rPr lang="en-US" altLang="zh-CN" sz="2400" b="1" dirty="0" err="1"/>
              <a:t>器还会引入在接收器处出现的信号损伤，特别是占空比失真（DCD）和周期抖动（PJ</a:t>
            </a:r>
            <a:r>
              <a:rPr lang="en-US" altLang="zh-CN" sz="2400" b="1" dirty="0"/>
              <a:t>）。</a:t>
            </a:r>
          </a:p>
        </p:txBody>
      </p:sp>
      <p:pic>
        <p:nvPicPr>
          <p:cNvPr id="4" name="图片 3"/>
          <p:cNvPicPr>
            <a:picLocks noChangeAspect="1"/>
          </p:cNvPicPr>
          <p:nvPr/>
        </p:nvPicPr>
        <p:blipFill>
          <a:blip r:embed="rId3"/>
          <a:stretch>
            <a:fillRect/>
          </a:stretch>
        </p:blipFill>
        <p:spPr>
          <a:xfrm>
            <a:off x="1259632" y="2815957"/>
            <a:ext cx="6624736" cy="2843828"/>
          </a:xfrm>
          <a:prstGeom prst="rect">
            <a:avLst/>
          </a:prstGeom>
        </p:spPr>
      </p:pic>
      <p:sp>
        <p:nvSpPr>
          <p:cNvPr id="6" name="矩形 5"/>
          <p:cNvSpPr/>
          <p:nvPr/>
        </p:nvSpPr>
        <p:spPr>
          <a:xfrm>
            <a:off x="1931708" y="5677257"/>
            <a:ext cx="6264696" cy="830997"/>
          </a:xfrm>
          <a:prstGeom prst="rect">
            <a:avLst/>
          </a:prstGeom>
        </p:spPr>
        <p:txBody>
          <a:bodyPr wrap="square">
            <a:spAutoFit/>
          </a:bodyPr>
          <a:lstStyle/>
          <a:p>
            <a:r>
              <a:rPr lang="en-US" altLang="zh-CN" sz="2400" b="1" dirty="0"/>
              <a:t>(a) 占空比失真</a:t>
            </a:r>
          </a:p>
          <a:p>
            <a:r>
              <a:rPr lang="en-US" altLang="zh-CN" sz="2400" b="1" dirty="0"/>
              <a:t>(b)周期性引起的抖动，没有任何噪声。</a:t>
            </a:r>
          </a:p>
        </p:txBody>
      </p:sp>
      <p:sp>
        <p:nvSpPr>
          <p:cNvPr id="8" name="标题 1">
            <a:extLst>
              <a:ext uri="{FF2B5EF4-FFF2-40B4-BE49-F238E27FC236}">
                <a16:creationId xmlns:a16="http://schemas.microsoft.com/office/drawing/2014/main" id="{4F415640-2329-403F-B4A0-D6E103ED1713}"/>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258435"/>
            <a:ext cx="1808480" cy="583565"/>
          </a:xfrm>
          <a:prstGeom prst="rect">
            <a:avLst/>
          </a:prstGeom>
        </p:spPr>
        <p:txBody>
          <a:bodyPr wrap="none">
            <a:spAutoFit/>
          </a:bodyPr>
          <a:lstStyle/>
          <a:p>
            <a:pPr algn="l"/>
            <a:r>
              <a:rPr lang="en-US" altLang="zh-CN" sz="3200" b="1" dirty="0">
                <a:solidFill>
                  <a:srgbClr val="990000"/>
                </a:solidFill>
                <a:latin typeface="Comic Sans MS" panose="030F0702030302020204" pitchFamily="66" charset="0"/>
                <a:ea typeface="隶书" panose="02010509060101010101" pitchFamily="49" charset="-122"/>
                <a:cs typeface="+mj-cs"/>
              </a:rPr>
              <a:t>抖动分类</a:t>
            </a:r>
          </a:p>
        </p:txBody>
      </p:sp>
      <p:pic>
        <p:nvPicPr>
          <p:cNvPr id="2" name="图片 1"/>
          <p:cNvPicPr>
            <a:picLocks noChangeAspect="1"/>
          </p:cNvPicPr>
          <p:nvPr/>
        </p:nvPicPr>
        <p:blipFill>
          <a:blip r:embed="rId3"/>
          <a:stretch>
            <a:fillRect/>
          </a:stretch>
        </p:blipFill>
        <p:spPr>
          <a:xfrm>
            <a:off x="251520" y="2204864"/>
            <a:ext cx="8482838" cy="3028613"/>
          </a:xfrm>
          <a:prstGeom prst="rect">
            <a:avLst/>
          </a:prstGeom>
        </p:spPr>
      </p:pic>
      <p:sp>
        <p:nvSpPr>
          <p:cNvPr id="7" name="标题 1">
            <a:extLst>
              <a:ext uri="{FF2B5EF4-FFF2-40B4-BE49-F238E27FC236}">
                <a16:creationId xmlns:a16="http://schemas.microsoft.com/office/drawing/2014/main" id="{5244E122-2716-4F7B-8E9B-CA56F9936BDA}"/>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340768"/>
            <a:ext cx="8064896" cy="583565"/>
          </a:xfrm>
          <a:prstGeom prst="rect">
            <a:avLst/>
          </a:prstGeom>
        </p:spPr>
        <p:txBody>
          <a:bodyPr wrap="square">
            <a:spAutoFit/>
          </a:bodyPr>
          <a:lstStyle/>
          <a:p>
            <a:r>
              <a:rPr lang="en-US" altLang="zh-CN" sz="3200" b="1" dirty="0">
                <a:solidFill>
                  <a:srgbClr val="990000"/>
                </a:solidFill>
                <a:latin typeface="Comic Sans MS" panose="030F0702030302020204" pitchFamily="66" charset="0"/>
                <a:ea typeface="隶书" panose="02010509060101010101" pitchFamily="49" charset="-122"/>
                <a:cs typeface="+mj-cs"/>
              </a:rPr>
              <a:t>接收电压决定电平V</a:t>
            </a:r>
            <a:r>
              <a:rPr lang="en-US" altLang="zh-CN" sz="3200" b="1" baseline="-25000" dirty="0">
                <a:solidFill>
                  <a:srgbClr val="990000"/>
                </a:solidFill>
                <a:latin typeface="Comic Sans MS" panose="030F0702030302020204" pitchFamily="66" charset="0"/>
                <a:ea typeface="隶书" panose="02010509060101010101" pitchFamily="49" charset="-122"/>
                <a:cs typeface="+mj-cs"/>
              </a:rPr>
              <a:t>TH</a:t>
            </a:r>
          </a:p>
        </p:txBody>
      </p:sp>
      <p:pic>
        <p:nvPicPr>
          <p:cNvPr id="3" name="图片 2"/>
          <p:cNvPicPr>
            <a:picLocks noChangeAspect="1"/>
          </p:cNvPicPr>
          <p:nvPr/>
        </p:nvPicPr>
        <p:blipFill>
          <a:blip r:embed="rId4"/>
          <a:stretch>
            <a:fillRect/>
          </a:stretch>
        </p:blipFill>
        <p:spPr>
          <a:xfrm>
            <a:off x="107504" y="2780928"/>
            <a:ext cx="5469544" cy="2448272"/>
          </a:xfrm>
          <a:prstGeom prst="rect">
            <a:avLst/>
          </a:prstGeom>
        </p:spPr>
      </p:pic>
      <p:sp>
        <p:nvSpPr>
          <p:cNvPr id="4" name="矩形 3"/>
          <p:cNvSpPr/>
          <p:nvPr/>
        </p:nvSpPr>
        <p:spPr>
          <a:xfrm>
            <a:off x="5076055" y="1879893"/>
            <a:ext cx="4139952" cy="1200329"/>
          </a:xfrm>
          <a:prstGeom prst="rect">
            <a:avLst/>
          </a:prstGeom>
        </p:spPr>
        <p:txBody>
          <a:bodyPr wrap="square">
            <a:spAutoFit/>
          </a:bodyPr>
          <a:lstStyle/>
          <a:p>
            <a:r>
              <a:rPr lang="en-US" altLang="zh-CN" sz="2400" b="1" dirty="0"/>
              <a:t>分布以VLogic0为中心但高于VTH的部分表示发送逻辑0时检测到逻辑1的概率。</a:t>
            </a:r>
          </a:p>
        </p:txBody>
      </p:sp>
      <p:graphicFrame>
        <p:nvGraphicFramePr>
          <p:cNvPr id="7" name="对象 6"/>
          <p:cNvGraphicFramePr>
            <a:graphicFrameLocks noChangeAspect="1"/>
          </p:cNvGraphicFramePr>
          <p:nvPr/>
        </p:nvGraphicFramePr>
        <p:xfrm>
          <a:off x="5737919" y="3861048"/>
          <a:ext cx="2816225" cy="2125662"/>
        </p:xfrm>
        <a:graphic>
          <a:graphicData uri="http://schemas.openxmlformats.org/presentationml/2006/ole">
            <mc:AlternateContent xmlns:mc="http://schemas.openxmlformats.org/markup-compatibility/2006">
              <mc:Choice xmlns:v="urn:schemas-microsoft-com:vml" Requires="v">
                <p:oleObj spid="_x0000_s97436" name="Equation" r:id="rId5" imgW="32308800" imgH="25908000" progId="Equation.DSMT4">
                  <p:embed/>
                </p:oleObj>
              </mc:Choice>
              <mc:Fallback>
                <p:oleObj name="Equation" r:id="rId5" imgW="32308800" imgH="25908000" progId="Equation.DSMT4">
                  <p:embed/>
                  <p:pic>
                    <p:nvPicPr>
                      <p:cNvPr id="0" name="Object 1"/>
                      <p:cNvPicPr>
                        <a:picLocks noChangeAspect="1" noChangeArrowheads="1"/>
                      </p:cNvPicPr>
                      <p:nvPr/>
                    </p:nvPicPr>
                    <p:blipFill>
                      <a:blip r:embed="rId6"/>
                      <a:srcRect/>
                      <a:stretch>
                        <a:fillRect/>
                      </a:stretch>
                    </p:blipFill>
                    <p:spPr bwMode="auto">
                      <a:xfrm>
                        <a:off x="5737919" y="3861048"/>
                        <a:ext cx="2816225" cy="2125662"/>
                      </a:xfrm>
                      <a:prstGeom prst="rect">
                        <a:avLst/>
                      </a:prstGeom>
                      <a:noFill/>
                    </p:spPr>
                  </p:pic>
                </p:oleObj>
              </mc:Fallback>
            </mc:AlternateContent>
          </a:graphicData>
        </a:graphic>
      </p:graphicFrame>
      <p:sp>
        <p:nvSpPr>
          <p:cNvPr id="9" name="标题 1">
            <a:extLst>
              <a:ext uri="{FF2B5EF4-FFF2-40B4-BE49-F238E27FC236}">
                <a16:creationId xmlns:a16="http://schemas.microsoft.com/office/drawing/2014/main" id="{E9804AA3-698F-441F-B730-0B3BD8021FED}"/>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340768"/>
            <a:ext cx="8064896" cy="583565"/>
          </a:xfrm>
          <a:prstGeom prst="rect">
            <a:avLst/>
          </a:prstGeom>
        </p:spPr>
        <p:txBody>
          <a:bodyPr wrap="square">
            <a:spAutoFit/>
          </a:bodyPr>
          <a:lstStyle/>
          <a:p>
            <a:r>
              <a:rPr lang="en-US" altLang="zh-CN" sz="3200" b="1" dirty="0">
                <a:solidFill>
                  <a:srgbClr val="990000"/>
                </a:solidFill>
                <a:latin typeface="Comic Sans MS" panose="030F0702030302020204" pitchFamily="66" charset="0"/>
                <a:ea typeface="隶书" panose="02010509060101010101" pitchFamily="49" charset="-122"/>
                <a:cs typeface="+mj-cs"/>
              </a:rPr>
              <a:t>接收电压决定电平V</a:t>
            </a:r>
            <a:r>
              <a:rPr lang="en-US" altLang="zh-CN" sz="3200" b="1" baseline="-25000" dirty="0">
                <a:solidFill>
                  <a:srgbClr val="990000"/>
                </a:solidFill>
                <a:latin typeface="Comic Sans MS" panose="030F0702030302020204" pitchFamily="66" charset="0"/>
                <a:ea typeface="隶书" panose="02010509060101010101" pitchFamily="49" charset="-122"/>
                <a:cs typeface="+mj-cs"/>
              </a:rPr>
              <a:t>TH</a:t>
            </a:r>
            <a:endParaRPr lang="zh-CN" altLang="en-US" sz="3200" b="1" baseline="-25000" dirty="0">
              <a:solidFill>
                <a:srgbClr val="990000"/>
              </a:solidFill>
              <a:latin typeface="Comic Sans MS" panose="030F0702030302020204" pitchFamily="66" charset="0"/>
              <a:ea typeface="隶书" panose="02010509060101010101" pitchFamily="49" charset="-122"/>
              <a:cs typeface="+mj-cs"/>
            </a:endParaRPr>
          </a:p>
        </p:txBody>
      </p:sp>
      <p:pic>
        <p:nvPicPr>
          <p:cNvPr id="3" name="图片 2"/>
          <p:cNvPicPr>
            <a:picLocks noChangeAspect="1"/>
          </p:cNvPicPr>
          <p:nvPr/>
        </p:nvPicPr>
        <p:blipFill>
          <a:blip r:embed="rId4"/>
          <a:stretch>
            <a:fillRect/>
          </a:stretch>
        </p:blipFill>
        <p:spPr>
          <a:xfrm>
            <a:off x="107504" y="2780928"/>
            <a:ext cx="5469544" cy="2448272"/>
          </a:xfrm>
          <a:prstGeom prst="rect">
            <a:avLst/>
          </a:prstGeom>
        </p:spPr>
      </p:pic>
      <p:sp>
        <p:nvSpPr>
          <p:cNvPr id="4" name="矩形 3"/>
          <p:cNvSpPr/>
          <p:nvPr/>
        </p:nvSpPr>
        <p:spPr>
          <a:xfrm>
            <a:off x="5148064" y="2315447"/>
            <a:ext cx="4139952" cy="1569660"/>
          </a:xfrm>
          <a:prstGeom prst="rect">
            <a:avLst/>
          </a:prstGeom>
        </p:spPr>
        <p:txBody>
          <a:bodyPr wrap="square">
            <a:spAutoFit/>
          </a:bodyPr>
          <a:lstStyle/>
          <a:p>
            <a:r>
              <a:rPr lang="en-US" altLang="zh-CN" sz="2400" b="1" dirty="0"/>
              <a:t>以VLogic1为中心但低于VTH的分布部分表示发送逻辑1时检测到逻辑0的概率。 这使我们可以</a:t>
            </a:r>
            <a:r>
              <a:rPr lang="zh-CN" sz="2400" b="1" dirty="0"/>
              <a:t>得到</a:t>
            </a:r>
          </a:p>
        </p:txBody>
      </p:sp>
      <p:graphicFrame>
        <p:nvGraphicFramePr>
          <p:cNvPr id="8" name="对象 7"/>
          <p:cNvGraphicFramePr>
            <a:graphicFrameLocks noChangeAspect="1"/>
          </p:cNvGraphicFramePr>
          <p:nvPr/>
        </p:nvGraphicFramePr>
        <p:xfrm>
          <a:off x="5940152" y="4313404"/>
          <a:ext cx="2285851" cy="1831591"/>
        </p:xfrm>
        <a:graphic>
          <a:graphicData uri="http://schemas.openxmlformats.org/presentationml/2006/ole">
            <mc:AlternateContent xmlns:mc="http://schemas.openxmlformats.org/markup-compatibility/2006">
              <mc:Choice xmlns:v="urn:schemas-microsoft-com:vml" Requires="v">
                <p:oleObj spid="_x0000_s98459" name="Equation" r:id="rId5" imgW="30175200" imgH="25298400" progId="Equation.DSMT4">
                  <p:embed/>
                </p:oleObj>
              </mc:Choice>
              <mc:Fallback>
                <p:oleObj name="Equation" r:id="rId5" imgW="30175200" imgH="25298400" progId="Equation.DSMT4">
                  <p:embed/>
                  <p:pic>
                    <p:nvPicPr>
                      <p:cNvPr id="0" name="Object 1"/>
                      <p:cNvPicPr>
                        <a:picLocks noChangeAspect="1" noChangeArrowheads="1"/>
                      </p:cNvPicPr>
                      <p:nvPr/>
                    </p:nvPicPr>
                    <p:blipFill>
                      <a:blip r:embed="rId6"/>
                      <a:srcRect/>
                      <a:stretch>
                        <a:fillRect/>
                      </a:stretch>
                    </p:blipFill>
                    <p:spPr bwMode="auto">
                      <a:xfrm>
                        <a:off x="5940152" y="4313404"/>
                        <a:ext cx="2285851" cy="1831591"/>
                      </a:xfrm>
                      <a:prstGeom prst="rect">
                        <a:avLst/>
                      </a:prstGeom>
                      <a:noFill/>
                    </p:spPr>
                  </p:pic>
                </p:oleObj>
              </mc:Fallback>
            </mc:AlternateContent>
          </a:graphicData>
        </a:graphic>
      </p:graphicFrame>
      <p:sp>
        <p:nvSpPr>
          <p:cNvPr id="9" name="标题 1">
            <a:extLst>
              <a:ext uri="{FF2B5EF4-FFF2-40B4-BE49-F238E27FC236}">
                <a16:creationId xmlns:a16="http://schemas.microsoft.com/office/drawing/2014/main" id="{0EDA06BC-FBD3-43AD-8A0F-9CF2E6742988}"/>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340768"/>
            <a:ext cx="8064896" cy="583565"/>
          </a:xfrm>
          <a:prstGeom prst="rect">
            <a:avLst/>
          </a:prstGeom>
        </p:spPr>
        <p:txBody>
          <a:bodyPr wrap="square">
            <a:spAutoFit/>
          </a:bodyPr>
          <a:lstStyle/>
          <a:p>
            <a:r>
              <a:rPr lang="en-US" altLang="zh-CN" sz="3200" b="1" dirty="0">
                <a:solidFill>
                  <a:srgbClr val="990000"/>
                </a:solidFill>
                <a:latin typeface="Comic Sans MS" panose="030F0702030302020204" pitchFamily="66" charset="0"/>
                <a:ea typeface="隶书" panose="02010509060101010101" pitchFamily="49" charset="-122"/>
                <a:cs typeface="+mj-cs"/>
                <a:sym typeface="+mn-ea"/>
              </a:rPr>
              <a:t>接收电压决定电平V</a:t>
            </a:r>
            <a:r>
              <a:rPr lang="en-US" altLang="zh-CN" sz="3200" b="1" baseline="-25000" dirty="0">
                <a:solidFill>
                  <a:srgbClr val="990000"/>
                </a:solidFill>
                <a:latin typeface="Comic Sans MS" panose="030F0702030302020204" pitchFamily="66" charset="0"/>
                <a:ea typeface="隶书" panose="02010509060101010101" pitchFamily="49" charset="-122"/>
                <a:cs typeface="+mj-cs"/>
                <a:sym typeface="+mn-ea"/>
              </a:rPr>
              <a:t>TH</a:t>
            </a:r>
            <a:endParaRPr lang="zh-CN" altLang="en-US" sz="32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4" name="矩形 3"/>
          <p:cNvSpPr/>
          <p:nvPr/>
        </p:nvSpPr>
        <p:spPr>
          <a:xfrm>
            <a:off x="323528" y="2085528"/>
            <a:ext cx="6696744" cy="398780"/>
          </a:xfrm>
          <a:prstGeom prst="rect">
            <a:avLst/>
          </a:prstGeom>
        </p:spPr>
        <p:txBody>
          <a:bodyPr wrap="square">
            <a:spAutoFit/>
          </a:bodyPr>
          <a:lstStyle/>
          <a:p>
            <a:r>
              <a:rPr lang="en-US" altLang="zh-CN" sz="2000" b="1" dirty="0" err="1"/>
              <a:t>接收</a:t>
            </a:r>
            <a:r>
              <a:rPr lang="zh-CN" altLang="en-US" sz="2000" b="1" dirty="0"/>
              <a:t>错误</a:t>
            </a:r>
            <a:r>
              <a:rPr lang="en-US" altLang="zh-CN" sz="2000" b="1" dirty="0" err="1"/>
              <a:t>位的总概率</a:t>
            </a:r>
            <a:endParaRPr lang="en-US" altLang="zh-CN" sz="2000" b="1" dirty="0"/>
          </a:p>
        </p:txBody>
      </p:sp>
      <p:graphicFrame>
        <p:nvGraphicFramePr>
          <p:cNvPr id="6" name="对象 5"/>
          <p:cNvGraphicFramePr>
            <a:graphicFrameLocks noChangeAspect="1"/>
          </p:cNvGraphicFramePr>
          <p:nvPr/>
        </p:nvGraphicFramePr>
        <p:xfrm>
          <a:off x="755577" y="2708921"/>
          <a:ext cx="5976664" cy="643322"/>
        </p:xfrm>
        <a:graphic>
          <a:graphicData uri="http://schemas.openxmlformats.org/presentationml/2006/ole">
            <mc:AlternateContent xmlns:mc="http://schemas.openxmlformats.org/markup-compatibility/2006">
              <mc:Choice xmlns:v="urn:schemas-microsoft-com:vml" Requires="v">
                <p:oleObj spid="_x0000_s100807" name="Equation" r:id="rId4" imgW="3632200" imgH="393700" progId="Equation.DSMT4">
                  <p:embed/>
                </p:oleObj>
              </mc:Choice>
              <mc:Fallback>
                <p:oleObj name="Equation" r:id="rId4" imgW="3632200" imgH="393700" progId="Equation.DSMT4">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7" y="2708921"/>
                        <a:ext cx="5976664" cy="64332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745383" y="3361885"/>
          <a:ext cx="5730799" cy="757096"/>
        </p:xfrm>
        <a:graphic>
          <a:graphicData uri="http://schemas.openxmlformats.org/presentationml/2006/ole">
            <mc:AlternateContent xmlns:mc="http://schemas.openxmlformats.org/markup-compatibility/2006">
              <mc:Choice xmlns:v="urn:schemas-microsoft-com:vml" Requires="v">
                <p:oleObj spid="_x0000_s100808" name="Equation" r:id="rId6" imgW="3441700" imgH="482600" progId="Equation.DSMT4">
                  <p:embed/>
                </p:oleObj>
              </mc:Choice>
              <mc:Fallback>
                <p:oleObj name="Equation" r:id="rId6" imgW="3441700" imgH="482600" progId="Equation.DSMT4">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383" y="3361885"/>
                        <a:ext cx="5730799" cy="757096"/>
                      </a:xfrm>
                      <a:prstGeom prst="rect">
                        <a:avLst/>
                      </a:prstGeom>
                      <a:noFill/>
                    </p:spPr>
                  </p:pic>
                </p:oleObj>
              </mc:Fallback>
            </mc:AlternateContent>
          </a:graphicData>
        </a:graphic>
      </p:graphicFrame>
      <p:sp>
        <p:nvSpPr>
          <p:cNvPr id="2" name="矩形 1"/>
          <p:cNvSpPr/>
          <p:nvPr/>
        </p:nvSpPr>
        <p:spPr>
          <a:xfrm>
            <a:off x="251520" y="4179620"/>
            <a:ext cx="8424936" cy="1015663"/>
          </a:xfrm>
          <a:prstGeom prst="rect">
            <a:avLst/>
          </a:prstGeom>
        </p:spPr>
        <p:txBody>
          <a:bodyPr wrap="square">
            <a:spAutoFit/>
          </a:bodyPr>
          <a:lstStyle/>
          <a:p>
            <a:r>
              <a:rPr lang="zh-CN" altLang="en-US" sz="2000" b="1" dirty="0"/>
              <a:t>上述讨论中</a:t>
            </a:r>
            <a:r>
              <a:rPr lang="en-US" altLang="zh-CN" sz="2000" b="1" dirty="0"/>
              <a:t>，</a:t>
            </a:r>
            <a:r>
              <a:rPr lang="en-US" altLang="zh-CN" sz="2000" b="1" dirty="0" err="1"/>
              <a:t>我们假设接收信号的分布为高斯随机变量</a:t>
            </a:r>
            <a:r>
              <a:rPr lang="en-US" altLang="zh-CN" sz="2000" b="1" dirty="0"/>
              <a:t>。</a:t>
            </a:r>
          </a:p>
          <a:p>
            <a:r>
              <a:rPr lang="en-US" altLang="zh-CN" sz="2000" b="1" dirty="0"/>
              <a:t>接收信号的PDF以某种数字或数学形式被捕获，该形式通常用以下表达式表示：</a:t>
            </a:r>
          </a:p>
        </p:txBody>
      </p:sp>
      <p:graphicFrame>
        <p:nvGraphicFramePr>
          <p:cNvPr id="7" name="对象 6"/>
          <p:cNvGraphicFramePr>
            <a:graphicFrameLocks noChangeAspect="1"/>
          </p:cNvGraphicFramePr>
          <p:nvPr>
            <p:extLst>
              <p:ext uri="{D42A27DB-BD31-4B8C-83A1-F6EECF244321}">
                <p14:modId xmlns:p14="http://schemas.microsoft.com/office/powerpoint/2010/main" val="2487348154"/>
              </p:ext>
            </p:extLst>
          </p:nvPr>
        </p:nvGraphicFramePr>
        <p:xfrm>
          <a:off x="1339068" y="5517232"/>
          <a:ext cx="6465863" cy="749315"/>
        </p:xfrm>
        <a:graphic>
          <a:graphicData uri="http://schemas.openxmlformats.org/presentationml/2006/ole">
            <mc:AlternateContent xmlns:mc="http://schemas.openxmlformats.org/markup-compatibility/2006">
              <mc:Choice xmlns:v="urn:schemas-microsoft-com:vml" Requires="v">
                <p:oleObj spid="_x0000_s100809" name="Equation" r:id="rId8" imgW="3390900" imgH="393700" progId="Equation.DSMT4">
                  <p:embed/>
                </p:oleObj>
              </mc:Choice>
              <mc:Fallback>
                <p:oleObj name="Equation" r:id="rId8" imgW="3390900" imgH="3937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9068" y="5517232"/>
                        <a:ext cx="6465863" cy="749315"/>
                      </a:xfrm>
                      <a:prstGeom prst="rect">
                        <a:avLst/>
                      </a:prstGeom>
                      <a:noFill/>
                    </p:spPr>
                  </p:pic>
                </p:oleObj>
              </mc:Fallback>
            </mc:AlternateContent>
          </a:graphicData>
        </a:graphic>
      </p:graphicFrame>
      <p:sp>
        <p:nvSpPr>
          <p:cNvPr id="11" name="标题 1">
            <a:extLst>
              <a:ext uri="{FF2B5EF4-FFF2-40B4-BE49-F238E27FC236}">
                <a16:creationId xmlns:a16="http://schemas.microsoft.com/office/drawing/2014/main" id="{8B09717A-BC41-4304-8379-BE7C07A0D33B}"/>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1188895"/>
            <a:ext cx="3816424" cy="521970"/>
          </a:xfrm>
          <a:prstGeom prst="rect">
            <a:avLst/>
          </a:prstGeom>
          <a:noFill/>
        </p:spPr>
        <p:txBody>
          <a:bodyPr wrap="square" rtlCol="0">
            <a:spAutoFit/>
          </a:bodyPr>
          <a:lstStyle/>
          <a:p>
            <a:r>
              <a:rPr lang="zh-CN" altLang="en-US" sz="2800" b="1" dirty="0"/>
              <a:t>例</a:t>
            </a:r>
            <a:r>
              <a:rPr lang="en-US" altLang="zh-CN" sz="2800" b="1" dirty="0"/>
              <a:t>5.4.1</a:t>
            </a:r>
            <a:endParaRPr lang="zh-CN" altLang="en-US" sz="2800" b="1" dirty="0"/>
          </a:p>
        </p:txBody>
      </p:sp>
      <p:sp>
        <p:nvSpPr>
          <p:cNvPr id="4" name="文本框 3"/>
          <p:cNvSpPr txBox="1"/>
          <p:nvPr/>
        </p:nvSpPr>
        <p:spPr>
          <a:xfrm>
            <a:off x="125066" y="1812281"/>
            <a:ext cx="8892480" cy="1568450"/>
          </a:xfrm>
          <a:prstGeom prst="rect">
            <a:avLst/>
          </a:prstGeom>
          <a:noFill/>
        </p:spPr>
        <p:txBody>
          <a:bodyPr wrap="square" rtlCol="0">
            <a:spAutoFit/>
          </a:bodyPr>
          <a:lstStyle/>
          <a:p>
            <a:r>
              <a:rPr lang="en-US" altLang="zh-CN" sz="2400" b="1" dirty="0"/>
              <a:t>逻辑0的标称电平为0 V，逻辑1的标称电平为2.0V。每个逻辑电平的发送概率相等。 如果假定在接收器处出现150 mV RMS高斯噪声信号，那么如果将检测器阈值设置为1.0 V，则发生单个试验位错误的概率为多少。</a:t>
            </a:r>
          </a:p>
        </p:txBody>
      </p:sp>
      <p:sp>
        <p:nvSpPr>
          <p:cNvPr id="9" name="文本框 8"/>
          <p:cNvSpPr txBox="1"/>
          <p:nvPr/>
        </p:nvSpPr>
        <p:spPr>
          <a:xfrm>
            <a:off x="125066" y="4199042"/>
            <a:ext cx="2286694" cy="521970"/>
          </a:xfrm>
          <a:prstGeom prst="rect">
            <a:avLst/>
          </a:prstGeom>
          <a:noFill/>
        </p:spPr>
        <p:txBody>
          <a:bodyPr wrap="square" rtlCol="0">
            <a:spAutoFit/>
          </a:bodyPr>
          <a:lstStyle/>
          <a:p>
            <a:r>
              <a:rPr lang="zh-CN" altLang="en-US" sz="2800" b="1" dirty="0"/>
              <a:t>解</a:t>
            </a:r>
            <a:r>
              <a:rPr lang="en-US" altLang="zh-CN" sz="2800" b="1" dirty="0"/>
              <a:t>:</a:t>
            </a:r>
            <a:endParaRPr lang="zh-CN" altLang="en-US" sz="2800" b="1" dirty="0"/>
          </a:p>
        </p:txBody>
      </p:sp>
      <mc:AlternateContent xmlns:mc="http://schemas.openxmlformats.org/markup-compatibility/2006">
        <mc:Choice xmlns:a14="http://schemas.microsoft.com/office/drawing/2010/main" Requires="a14">
          <p:sp>
            <p:nvSpPr>
              <p:cNvPr id="5" name="文本框 4"/>
              <p:cNvSpPr txBox="1"/>
              <p:nvPr/>
            </p:nvSpPr>
            <p:spPr>
              <a:xfrm>
                <a:off x="503532" y="4800699"/>
                <a:ext cx="6766852"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𝑷</m:t>
                          </m:r>
                        </m:e>
                        <m:sub>
                          <m:r>
                            <a:rPr lang="en-US" altLang="zh-CN" sz="2000" b="1" i="1" smtClean="0">
                              <a:latin typeface="Cambria Math" panose="02040503050406030204" pitchFamily="18" charset="0"/>
                            </a:rPr>
                            <m:t>𝒆</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𝑽</m:t>
                              </m:r>
                            </m:e>
                            <m:sub>
                              <m:r>
                                <a:rPr lang="en-US" altLang="zh-CN" sz="2000" b="1" i="1" smtClean="0">
                                  <a:latin typeface="Cambria Math" panose="02040503050406030204" pitchFamily="18" charset="0"/>
                                </a:rPr>
                                <m:t>𝑻𝑯</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r>
                        <a:rPr lang="en-US" altLang="zh-CN" sz="2000" b="1" i="1" smtClean="0">
                          <a:latin typeface="Cambria Math" panose="02040503050406030204" pitchFamily="18" charset="0"/>
                          <a:ea typeface="Cambria Math" panose="02040503050406030204" pitchFamily="18" charset="0"/>
                        </a:rPr>
                        <m:t>×∅</m:t>
                      </m:r>
                      <m:d>
                        <m:dPr>
                          <m:ctrlPr>
                            <a:rPr lang="en-US" altLang="zh-CN" sz="2000" b="1" i="1" smtClean="0">
                              <a:latin typeface="Cambria Math" panose="02040503050406030204" pitchFamily="18" charset="0"/>
                              <a:ea typeface="Cambria Math" panose="02040503050406030204" pitchFamily="18" charset="0"/>
                            </a:rPr>
                          </m:ctrlPr>
                        </m:dPr>
                        <m:e>
                          <m:f>
                            <m:fPr>
                              <m:ctrlPr>
                                <a:rPr lang="en-US" altLang="zh-CN" sz="2000" b="1" i="1" smtClean="0">
                                  <a:latin typeface="Cambria Math" panose="02040503050406030204" pitchFamily="18" charset="0"/>
                                  <a:ea typeface="Cambria Math" panose="02040503050406030204" pitchFamily="18" charset="0"/>
                                </a:rPr>
                              </m:ctrlPr>
                            </m:fPr>
                            <m:num>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𝑻𝑯</m:t>
                                  </m:r>
                                </m:sub>
                              </m:sSub>
                              <m:r>
                                <a:rPr lang="en-US" altLang="zh-CN" sz="2000" b="1"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smtClean="0">
                                      <a:latin typeface="Cambria Math" panose="02040503050406030204" pitchFamily="18" charset="0"/>
                                    </a:rPr>
                                    <m:t>𝒍𝒐𝒈𝒊𝒄</m:t>
                                  </m:r>
                                  <m:r>
                                    <a:rPr lang="en-US" altLang="zh-CN" sz="2000" b="1" i="1" smtClean="0">
                                      <a:latin typeface="Cambria Math" panose="02040503050406030204" pitchFamily="18" charset="0"/>
                                    </a:rPr>
                                    <m:t>𝟎</m:t>
                                  </m:r>
                                </m:sub>
                              </m:sSub>
                            </m:num>
                            <m:den>
                              <m:sSub>
                                <m:sSubPr>
                                  <m:ctrlPr>
                                    <a:rPr lang="en-US" altLang="zh-CN" sz="2000" b="1" i="1">
                                      <a:latin typeface="Cambria Math" panose="02040503050406030204" pitchFamily="18" charset="0"/>
                                    </a:rPr>
                                  </m:ctrlPr>
                                </m:sSubPr>
                                <m:e>
                                  <m:r>
                                    <a:rPr lang="zh-CN" altLang="en-US" sz="2000" b="1" i="1" smtClean="0">
                                      <a:latin typeface="Cambria Math" panose="02040503050406030204" pitchFamily="18" charset="0"/>
                                    </a:rPr>
                                    <m:t>𝝈</m:t>
                                  </m:r>
                                </m:e>
                                <m:sub>
                                  <m:r>
                                    <a:rPr lang="en-US" altLang="zh-CN" sz="2000" b="1" i="1" smtClean="0">
                                      <a:latin typeface="Cambria Math" panose="02040503050406030204" pitchFamily="18" charset="0"/>
                                    </a:rPr>
                                    <m:t>𝑵</m:t>
                                  </m:r>
                                </m:sub>
                              </m:sSub>
                            </m:den>
                          </m:f>
                        </m:e>
                      </m:d>
                      <m:r>
                        <a:rPr lang="en-US" altLang="zh-CN" sz="2000" b="1" i="1" smtClean="0">
                          <a:latin typeface="Cambria Math" panose="02040503050406030204" pitchFamily="18" charset="0"/>
                          <a:ea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r>
                        <a:rPr lang="en-US" altLang="zh-CN" sz="2000" b="1" i="1">
                          <a:latin typeface="Cambria Math" panose="02040503050406030204" pitchFamily="18" charset="0"/>
                          <a:ea typeface="Cambria Math" panose="02040503050406030204" pitchFamily="18" charset="0"/>
                        </a:rPr>
                        <m:t>∅</m:t>
                      </m:r>
                      <m:d>
                        <m:dPr>
                          <m:ctrlPr>
                            <a:rPr lang="en-US" altLang="zh-CN" sz="2000" b="1" i="1">
                              <a:latin typeface="Cambria Math" panose="02040503050406030204" pitchFamily="18" charset="0"/>
                              <a:ea typeface="Cambria Math" panose="02040503050406030204" pitchFamily="18" charset="0"/>
                            </a:rPr>
                          </m:ctrlPr>
                        </m:dPr>
                        <m:e>
                          <m:f>
                            <m:fPr>
                              <m:ctrlPr>
                                <a:rPr lang="en-US" altLang="zh-CN" sz="2000" b="1" i="1">
                                  <a:latin typeface="Cambria Math" panose="02040503050406030204" pitchFamily="18" charset="0"/>
                                  <a:ea typeface="Cambria Math" panose="02040503050406030204" pitchFamily="18" charset="0"/>
                                </a:rPr>
                              </m:ctrlPr>
                            </m:fPr>
                            <m:num>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𝑻𝑯</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𝒍𝒐𝒈𝒊𝒄</m:t>
                                  </m:r>
                                  <m:r>
                                    <a:rPr lang="en-US" altLang="zh-CN" sz="2000" b="1" i="1" smtClean="0">
                                      <a:latin typeface="Cambria Math" panose="02040503050406030204" pitchFamily="18" charset="0"/>
                                    </a:rPr>
                                    <m:t>𝟏</m:t>
                                  </m:r>
                                </m:sub>
                              </m:sSub>
                            </m:num>
                            <m:den>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𝝈</m:t>
                                  </m:r>
                                </m:e>
                                <m:sub>
                                  <m:r>
                                    <a:rPr lang="en-US" altLang="zh-CN" sz="2000" b="1" i="1">
                                      <a:latin typeface="Cambria Math" panose="02040503050406030204" pitchFamily="18" charset="0"/>
                                    </a:rPr>
                                    <m:t>𝑵</m:t>
                                  </m:r>
                                </m:sub>
                              </m:sSub>
                            </m:den>
                          </m:f>
                        </m:e>
                      </m:d>
                    </m:oMath>
                  </m:oMathPara>
                </a14:m>
                <a:endParaRPr lang="zh-CN" altLang="en-US" sz="2000" b="1" dirty="0"/>
              </a:p>
            </p:txBody>
          </p:sp>
        </mc:Choice>
        <mc:Fallback>
          <p:sp>
            <p:nvSpPr>
              <p:cNvPr id="5" name="文本框 4"/>
              <p:cNvSpPr txBox="1">
                <a:spLocks noRot="1" noChangeAspect="1" noMove="1" noResize="1" noEditPoints="1" noAdjustHandles="1" noChangeArrowheads="1" noChangeShapeType="1" noTextEdit="1"/>
              </p:cNvSpPr>
              <p:nvPr/>
            </p:nvSpPr>
            <p:spPr>
              <a:xfrm>
                <a:off x="503532" y="4800699"/>
                <a:ext cx="6766852" cy="6915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503532" y="5949280"/>
                <a:ext cx="7853304" cy="552715"/>
              </a:xfrm>
              <a:prstGeom prst="rect">
                <a:avLst/>
              </a:prstGeom>
              <a:noFill/>
            </p:spPr>
            <p:txBody>
              <a:bodyPr wrap="none" lIns="0" tIns="0" rIns="0" bIns="0" rtlCol="0">
                <a:spAutoFit/>
              </a:bodyPr>
              <a:lstStyle>
                <a:defPPr>
                  <a:defRPr lang="en-US"/>
                </a:defPPr>
                <a:lvl1pPr>
                  <a:defRPr sz="2000" b="0" i="1">
                    <a:latin typeface="Cambria Math" panose="02040503050406030204" pitchFamily="18" charset="0"/>
                  </a:defRPr>
                </a:lvl1pPr>
              </a:lstStyle>
              <a:p>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a:latin typeface="Cambria Math" panose="02040503050406030204" pitchFamily="18" charset="0"/>
                          </a:rPr>
                          <m:t>𝒆</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𝑻𝑯</m:t>
                            </m:r>
                          </m:sub>
                        </m:sSub>
                      </m:e>
                    </m:d>
                    <m:r>
                      <a:rPr lang="en-US" altLang="zh-CN" sz="2400" b="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a:rPr lang="en-US" altLang="zh-CN" sz="2400" b="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a:rPr lang="en-US" altLang="zh-CN" sz="2400" b="1">
                        <a:latin typeface="Cambria Math" panose="02040503050406030204" pitchFamily="18" charset="0"/>
                      </a:rPr>
                      <m:t>×∅</m:t>
                    </m:r>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r>
                              <a:rPr lang="en-US" altLang="zh-CN" sz="2400" b="1">
                                <a:latin typeface="Cambria Math" panose="02040503050406030204" pitchFamily="18" charset="0"/>
                              </a:rPr>
                              <m:t>.</m:t>
                            </m:r>
                            <m:r>
                              <a:rPr lang="en-US" altLang="zh-CN" sz="2400" b="1" i="1">
                                <a:latin typeface="Cambria Math" panose="02040503050406030204" pitchFamily="18" charset="0"/>
                              </a:rPr>
                              <m:t>𝟎</m:t>
                            </m:r>
                            <m:r>
                              <a:rPr lang="en-US" altLang="zh-CN" sz="2400" b="1">
                                <a:latin typeface="Cambria Math" panose="02040503050406030204" pitchFamily="18" charset="0"/>
                              </a:rPr>
                              <m:t>−</m:t>
                            </m:r>
                            <m:r>
                              <a:rPr lang="en-US" altLang="zh-CN" sz="2400" b="1" i="1">
                                <a:latin typeface="Cambria Math" panose="02040503050406030204" pitchFamily="18" charset="0"/>
                              </a:rPr>
                              <m:t>𝟎</m:t>
                            </m:r>
                          </m:num>
                          <m:den>
                            <m:r>
                              <a:rPr lang="en-US" altLang="zh-CN" sz="2400" b="1" i="1">
                                <a:latin typeface="Cambria Math" panose="02040503050406030204" pitchFamily="18" charset="0"/>
                              </a:rPr>
                              <m:t>𝟎</m:t>
                            </m:r>
                            <m:r>
                              <a:rPr lang="en-US" altLang="zh-CN" sz="2400" b="1">
                                <a:latin typeface="Cambria Math" panose="02040503050406030204" pitchFamily="18" charset="0"/>
                              </a:rPr>
                              <m:t>.</m:t>
                            </m:r>
                            <m:r>
                              <a:rPr lang="en-US" altLang="zh-CN" sz="2400" b="1" i="1">
                                <a:latin typeface="Cambria Math" panose="02040503050406030204" pitchFamily="18" charset="0"/>
                              </a:rPr>
                              <m:t>𝟏𝟓</m:t>
                            </m:r>
                          </m:den>
                        </m:f>
                      </m:e>
                    </m:d>
                    <m:r>
                      <a:rPr lang="en-US" altLang="zh-CN" sz="2400" b="1">
                        <a:latin typeface="Cambria Math" panose="02040503050406030204" pitchFamily="18" charset="0"/>
                      </a:rPr>
                      <m:t>+</m:t>
                    </m:r>
                    <m:f>
                      <m:fPr>
                        <m:ctrlPr>
                          <a:rPr lang="en-US" altLang="zh-CN" sz="2400" b="1"/>
                        </m:ctrlPr>
                      </m:fPr>
                      <m:num>
                        <m:r>
                          <a:rPr lang="en-US" altLang="zh-CN" sz="2400" b="1"/>
                          <m:t>𝟏</m:t>
                        </m:r>
                      </m:num>
                      <m:den>
                        <m:r>
                          <a:rPr lang="en-US" altLang="zh-CN" sz="2400" b="1"/>
                          <m:t>𝟐</m:t>
                        </m:r>
                      </m:den>
                    </m:f>
                    <m:r>
                      <a:rPr lang="en-US" altLang="zh-CN" sz="2400" b="1">
                        <a:latin typeface="Cambria Math" panose="02040503050406030204" pitchFamily="18" charset="0"/>
                      </a:rPr>
                      <m:t>∅</m:t>
                    </m:r>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r>
                              <a:rPr lang="en-US" altLang="zh-CN" sz="2400" b="1">
                                <a:latin typeface="Cambria Math" panose="02040503050406030204" pitchFamily="18" charset="0"/>
                              </a:rPr>
                              <m:t>.</m:t>
                            </m:r>
                            <m:r>
                              <a:rPr lang="en-US" altLang="zh-CN" sz="2400" b="1" i="1">
                                <a:latin typeface="Cambria Math" panose="02040503050406030204" pitchFamily="18" charset="0"/>
                              </a:rPr>
                              <m:t>𝟎</m:t>
                            </m:r>
                            <m:r>
                              <a:rPr lang="en-US" altLang="zh-CN" sz="2400" b="1">
                                <a:latin typeface="Cambria Math" panose="02040503050406030204" pitchFamily="18" charset="0"/>
                              </a:rPr>
                              <m:t>−</m:t>
                            </m:r>
                            <m:r>
                              <a:rPr lang="en-US" altLang="zh-CN" sz="2400" b="1" i="1">
                                <a:latin typeface="Cambria Math" panose="02040503050406030204" pitchFamily="18" charset="0"/>
                              </a:rPr>
                              <m:t>𝟐</m:t>
                            </m:r>
                            <m:r>
                              <a:rPr lang="en-US" altLang="zh-CN" sz="2400" b="1">
                                <a:latin typeface="Cambria Math" panose="02040503050406030204" pitchFamily="18" charset="0"/>
                              </a:rPr>
                              <m:t>.</m:t>
                            </m:r>
                            <m:r>
                              <a:rPr lang="en-US" altLang="zh-CN" sz="2400" b="1" i="1">
                                <a:latin typeface="Cambria Math" panose="02040503050406030204" pitchFamily="18" charset="0"/>
                              </a:rPr>
                              <m:t>𝟎</m:t>
                            </m:r>
                          </m:num>
                          <m:den>
                            <m:r>
                              <a:rPr lang="en-US" altLang="zh-CN" sz="2400" b="1" i="1">
                                <a:latin typeface="Cambria Math" panose="02040503050406030204" pitchFamily="18" charset="0"/>
                              </a:rPr>
                              <m:t>𝟎</m:t>
                            </m:r>
                            <m:r>
                              <a:rPr lang="en-US" altLang="zh-CN" sz="2400" b="1">
                                <a:latin typeface="Cambria Math" panose="02040503050406030204" pitchFamily="18" charset="0"/>
                              </a:rPr>
                              <m:t>.</m:t>
                            </m:r>
                            <m:r>
                              <a:rPr lang="en-US" altLang="zh-CN" sz="2400" b="1" i="1">
                                <a:latin typeface="Cambria Math" panose="02040503050406030204" pitchFamily="18" charset="0"/>
                              </a:rPr>
                              <m:t>𝟏𝟓</m:t>
                            </m:r>
                          </m:den>
                        </m:f>
                      </m:e>
                    </m:d>
                    <m:r>
                      <a:rPr lang="en-US" altLang="zh-CN" sz="2400" b="1">
                        <a:latin typeface="Cambria Math" panose="02040503050406030204" pitchFamily="18" charset="0"/>
                      </a:rPr>
                      <m:t>=</m:t>
                    </m:r>
                    <m:r>
                      <a:rPr lang="en-US" altLang="zh-CN" sz="2400" b="1" i="1">
                        <a:latin typeface="Cambria Math" panose="02040503050406030204" pitchFamily="18" charset="0"/>
                      </a:rPr>
                      <m:t>𝟏</m:t>
                    </m:r>
                    <m:r>
                      <a:rPr lang="en-US" altLang="zh-CN" sz="2400" b="1">
                        <a:latin typeface="Cambria Math" panose="02040503050406030204" pitchFamily="18" charset="0"/>
                      </a:rPr>
                      <m:t>.</m:t>
                    </m:r>
                    <m:r>
                      <a:rPr lang="en-US" altLang="zh-CN" sz="2400" b="1" i="1">
                        <a:latin typeface="Cambria Math" panose="02040503050406030204" pitchFamily="18" charset="0"/>
                      </a:rPr>
                      <m:t>𝟑𝟏</m:t>
                    </m:r>
                    <m:r>
                      <a:rPr lang="en-US" altLang="zh-CN" sz="2400" b="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𝟏𝟎</m:t>
                        </m:r>
                      </m:e>
                      <m:sup>
                        <m:r>
                          <a:rPr lang="en-US" altLang="zh-CN" sz="2400" b="1">
                            <a:latin typeface="Cambria Math" panose="02040503050406030204" pitchFamily="18" charset="0"/>
                          </a:rPr>
                          <m:t>−</m:t>
                        </m:r>
                        <m:r>
                          <a:rPr lang="en-US" altLang="zh-CN" sz="2400" b="1" i="1">
                            <a:latin typeface="Cambria Math" panose="02040503050406030204" pitchFamily="18" charset="0"/>
                          </a:rPr>
                          <m:t>𝟏𝟏</m:t>
                        </m:r>
                      </m:sup>
                    </m:sSup>
                  </m:oMath>
                </a14:m>
                <a:endParaRPr lang="zh-CN" altLang="en-US" sz="2400" b="1" dirty="0"/>
              </a:p>
            </p:txBody>
          </p:sp>
        </mc:Choice>
        <mc:Fallback>
          <p:sp>
            <p:nvSpPr>
              <p:cNvPr id="10" name="文本框 9"/>
              <p:cNvSpPr txBox="1">
                <a:spLocks noRot="1" noChangeAspect="1" noMove="1" noResize="1" noEditPoints="1" noAdjustHandles="1" noChangeArrowheads="1" noChangeShapeType="1" noTextEdit="1"/>
              </p:cNvSpPr>
              <p:nvPr/>
            </p:nvSpPr>
            <p:spPr>
              <a:xfrm>
                <a:off x="503532" y="5949280"/>
                <a:ext cx="7853304" cy="552715"/>
              </a:xfrm>
              <a:prstGeom prst="rect">
                <a:avLst/>
              </a:prstGeom>
              <a:blipFill>
                <a:blip r:embed="rId4"/>
                <a:stretch>
                  <a:fillRect/>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EA0A8B6C-4971-4A95-8C53-59F19C073DDF}"/>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1188895"/>
            <a:ext cx="3816424" cy="521970"/>
          </a:xfrm>
          <a:prstGeom prst="rect">
            <a:avLst/>
          </a:prstGeom>
          <a:noFill/>
        </p:spPr>
        <p:txBody>
          <a:bodyPr wrap="square" rtlCol="0">
            <a:spAutoFit/>
          </a:bodyPr>
          <a:lstStyle/>
          <a:p>
            <a:r>
              <a:rPr lang="zh-CN" altLang="en-US" sz="2800" b="1" dirty="0"/>
              <a:t>例</a:t>
            </a:r>
            <a:r>
              <a:rPr lang="en-US" altLang="zh-CN" sz="2800" b="1" dirty="0"/>
              <a:t>5.4.2</a:t>
            </a:r>
            <a:endParaRPr lang="zh-CN" altLang="en-US" sz="2800" b="1" dirty="0"/>
          </a:p>
        </p:txBody>
      </p:sp>
      <p:sp>
        <p:nvSpPr>
          <p:cNvPr id="4" name="文本框 3"/>
          <p:cNvSpPr txBox="1"/>
          <p:nvPr/>
        </p:nvSpPr>
        <p:spPr>
          <a:xfrm>
            <a:off x="125066" y="1812281"/>
            <a:ext cx="9018934" cy="829945"/>
          </a:xfrm>
          <a:prstGeom prst="rect">
            <a:avLst/>
          </a:prstGeom>
          <a:noFill/>
        </p:spPr>
        <p:txBody>
          <a:bodyPr wrap="square" rtlCol="0">
            <a:spAutoFit/>
          </a:bodyPr>
          <a:lstStyle/>
          <a:p>
            <a:r>
              <a:rPr lang="en-US" altLang="zh-CN" sz="2400" b="1" dirty="0"/>
              <a:t>对于示例5.4.1中描述的系统条件，根据阈值电压V </a:t>
            </a:r>
            <a:r>
              <a:rPr lang="en-US" altLang="zh-CN" sz="2400" b="1" baseline="-25000" dirty="0"/>
              <a:t>TH</a:t>
            </a:r>
            <a:r>
              <a:rPr lang="en-US" altLang="zh-CN" sz="2400" b="1" dirty="0"/>
              <a:t>的函数计算该阈值电压V</a:t>
            </a:r>
            <a:r>
              <a:rPr lang="en-US" altLang="zh-CN" sz="2400" b="1" baseline="-25000" dirty="0"/>
              <a:t>TH</a:t>
            </a:r>
            <a:r>
              <a:rPr lang="en-US" altLang="zh-CN" sz="2400" b="1" dirty="0"/>
              <a:t>从0 V开始到2V</a:t>
            </a:r>
            <a:r>
              <a:rPr lang="en-US" altLang="zh-CN" sz="2400" b="1" dirty="0">
                <a:sym typeface="+mn-ea"/>
              </a:rPr>
              <a:t>错误概率</a:t>
            </a:r>
            <a:r>
              <a:rPr lang="zh-CN" altLang="en-US" sz="2400" b="1" dirty="0">
                <a:sym typeface="+mn-ea"/>
              </a:rPr>
              <a:t>。</a:t>
            </a:r>
          </a:p>
        </p:txBody>
      </p:sp>
      <p:sp>
        <p:nvSpPr>
          <p:cNvPr id="9" name="文本框 8"/>
          <p:cNvSpPr txBox="1"/>
          <p:nvPr/>
        </p:nvSpPr>
        <p:spPr>
          <a:xfrm>
            <a:off x="138436" y="3142387"/>
            <a:ext cx="2286694" cy="521970"/>
          </a:xfrm>
          <a:prstGeom prst="rect">
            <a:avLst/>
          </a:prstGeom>
          <a:noFill/>
        </p:spPr>
        <p:txBody>
          <a:bodyPr wrap="square" rtlCol="0">
            <a:spAutoFit/>
          </a:bodyPr>
          <a:lstStyle/>
          <a:p>
            <a:r>
              <a:rPr lang="zh-CN" altLang="en-US" sz="2800" b="1" dirty="0"/>
              <a:t>解</a:t>
            </a:r>
            <a:r>
              <a:rPr lang="en-US" altLang="zh-CN" sz="2800" b="1" dirty="0"/>
              <a:t>:</a:t>
            </a:r>
            <a:endParaRPr lang="zh-CN" altLang="en-US" sz="2800" b="1" dirty="0"/>
          </a:p>
        </p:txBody>
      </p:sp>
      <mc:AlternateContent xmlns:mc="http://schemas.openxmlformats.org/markup-compatibility/2006" xmlns:a14="http://schemas.microsoft.com/office/drawing/2010/main">
        <mc:Choice Requires="a14">
          <p:sp>
            <p:nvSpPr>
              <p:cNvPr id="5" name="文本框 4"/>
              <p:cNvSpPr txBox="1"/>
              <p:nvPr/>
            </p:nvSpPr>
            <p:spPr>
              <a:xfrm>
                <a:off x="2195736" y="3449616"/>
                <a:ext cx="5343450"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𝑷</m:t>
                          </m:r>
                        </m:e>
                        <m:sub>
                          <m:r>
                            <a:rPr lang="en-US" altLang="zh-CN" sz="2000" b="1" i="1" smtClean="0">
                              <a:latin typeface="Cambria Math" panose="02040503050406030204" pitchFamily="18" charset="0"/>
                            </a:rPr>
                            <m:t>𝒆</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𝑽</m:t>
                              </m:r>
                            </m:e>
                            <m:sub>
                              <m:r>
                                <a:rPr lang="en-US" altLang="zh-CN" sz="2000" b="1" i="1" smtClean="0">
                                  <a:latin typeface="Cambria Math" panose="02040503050406030204" pitchFamily="18" charset="0"/>
                                </a:rPr>
                                <m:t>𝑻𝑯</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b="1" i="1">
                              <a:latin typeface="Cambria Math" panose="02040503050406030204" pitchFamily="18" charset="0"/>
                            </a:rPr>
                            <m:t>𝟏</m:t>
                          </m:r>
                        </m:num>
                        <m:den>
                          <m:r>
                            <a:rPr lang="en-US" altLang="zh-CN" sz="2000" b="1" i="1">
                              <a:latin typeface="Cambria Math" panose="02040503050406030204" pitchFamily="18" charset="0"/>
                            </a:rPr>
                            <m:t>𝟐</m:t>
                          </m:r>
                        </m:den>
                      </m:f>
                      <m:r>
                        <a:rPr lang="en-US" altLang="zh-CN" sz="2000" b="1" i="1" smtClean="0">
                          <a:latin typeface="Cambria Math" panose="02040503050406030204" pitchFamily="18" charset="0"/>
                          <a:ea typeface="Cambria Math" panose="02040503050406030204" pitchFamily="18" charset="0"/>
                        </a:rPr>
                        <m:t>×∅</m:t>
                      </m:r>
                      <m:d>
                        <m:dPr>
                          <m:ctrlPr>
                            <a:rPr lang="en-US" altLang="zh-CN" sz="2000" b="1" i="1" smtClean="0">
                              <a:latin typeface="Cambria Math" panose="02040503050406030204" pitchFamily="18" charset="0"/>
                              <a:ea typeface="Cambria Math" panose="02040503050406030204" pitchFamily="18" charset="0"/>
                            </a:rPr>
                          </m:ctrlPr>
                        </m:dPr>
                        <m:e>
                          <m:f>
                            <m:fPr>
                              <m:ctrlPr>
                                <a:rPr lang="en-US" altLang="zh-CN" sz="2000" b="1" i="1" smtClean="0">
                                  <a:latin typeface="Cambria Math" panose="02040503050406030204" pitchFamily="18" charset="0"/>
                                  <a:ea typeface="Cambria Math" panose="02040503050406030204" pitchFamily="18" charset="0"/>
                                </a:rPr>
                              </m:ctrlPr>
                            </m:fPr>
                            <m:num>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𝑻𝑯</m:t>
                                  </m:r>
                                </m:sub>
                              </m:sSub>
                              <m:r>
                                <a:rPr lang="en-US" altLang="zh-CN" sz="2000" b="1" i="1" smtClean="0">
                                  <a:latin typeface="Cambria Math" panose="02040503050406030204" pitchFamily="18" charset="0"/>
                                </a:rPr>
                                <m:t>−</m:t>
                              </m:r>
                              <m:r>
                                <a:rPr lang="en-US" altLang="zh-CN" sz="2000" b="1" i="1">
                                  <a:latin typeface="Cambria Math" panose="02040503050406030204" pitchFamily="18" charset="0"/>
                                </a:rPr>
                                <m:t>0</m:t>
                              </m:r>
                            </m:num>
                            <m:den>
                              <m:r>
                                <a:rPr lang="en-US" altLang="zh-CN" sz="2000" b="1" i="1">
                                  <a:latin typeface="Cambria Math" panose="02040503050406030204" pitchFamily="18" charset="0"/>
                                </a:rPr>
                                <m:t>0</m:t>
                              </m:r>
                              <m:r>
                                <a:rPr lang="en-US" altLang="zh-CN" sz="2000" b="1" i="1" smtClean="0">
                                  <a:latin typeface="Cambria Math" panose="02040503050406030204" pitchFamily="18" charset="0"/>
                                </a:rPr>
                                <m:t>.</m:t>
                              </m:r>
                              <m:r>
                                <a:rPr lang="en-US" altLang="zh-CN" sz="2000" b="1" i="1">
                                  <a:latin typeface="Cambria Math" panose="02040503050406030204" pitchFamily="18" charset="0"/>
                                </a:rPr>
                                <m:t>1</m:t>
                              </m:r>
                              <m:r>
                                <a:rPr lang="en-US" altLang="zh-CN" sz="2000" b="1" i="1" smtClean="0">
                                  <a:latin typeface="Cambria Math" panose="02040503050406030204" pitchFamily="18" charset="0"/>
                                </a:rPr>
                                <m:t>5</m:t>
                              </m:r>
                            </m:den>
                          </m:f>
                        </m:e>
                      </m:d>
                      <m:r>
                        <a:rPr lang="en-US" altLang="zh-CN" sz="2000" b="1"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m:t>
                      </m:r>
                      <m:d>
                        <m:dPr>
                          <m:ctrlPr>
                            <a:rPr lang="en-US" altLang="zh-CN" sz="2000" b="1" i="1">
                              <a:latin typeface="Cambria Math" panose="02040503050406030204" pitchFamily="18" charset="0"/>
                              <a:ea typeface="Cambria Math" panose="02040503050406030204" pitchFamily="18" charset="0"/>
                            </a:rPr>
                          </m:ctrlPr>
                        </m:dPr>
                        <m:e>
                          <m:f>
                            <m:fPr>
                              <m:ctrlPr>
                                <a:rPr lang="en-US" altLang="zh-CN" sz="2000" b="1" i="1">
                                  <a:latin typeface="Cambria Math" panose="02040503050406030204" pitchFamily="18" charset="0"/>
                                  <a:ea typeface="Cambria Math" panose="02040503050406030204" pitchFamily="18" charset="0"/>
                                </a:rPr>
                              </m:ctrlPr>
                            </m:fPr>
                            <m:num>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𝑽</m:t>
                                  </m:r>
                                </m:e>
                                <m:sub>
                                  <m:r>
                                    <a:rPr lang="en-US" altLang="zh-CN" sz="2000" b="1" i="1">
                                      <a:latin typeface="Cambria Math" panose="02040503050406030204" pitchFamily="18" charset="0"/>
                                    </a:rPr>
                                    <m:t>𝑻𝑯</m:t>
                                  </m:r>
                                </m:sub>
                              </m:sSub>
                              <m:r>
                                <a:rPr lang="en-US" altLang="zh-CN" sz="2000" b="1" i="1">
                                  <a:latin typeface="Cambria Math" panose="02040503050406030204" pitchFamily="18" charset="0"/>
                                </a:rPr>
                                <m:t>−2</m:t>
                              </m:r>
                            </m:num>
                            <m:den>
                              <m:r>
                                <a:rPr lang="en-US" altLang="zh-CN" sz="2000" b="1" i="1">
                                  <a:latin typeface="Cambria Math" panose="02040503050406030204" pitchFamily="18" charset="0"/>
                                </a:rPr>
                                <m:t>0</m:t>
                              </m:r>
                              <m:r>
                                <a:rPr lang="en-US" altLang="zh-CN" sz="2000" b="1" i="1" smtClean="0">
                                  <a:latin typeface="Cambria Math" panose="02040503050406030204" pitchFamily="18" charset="0"/>
                                </a:rPr>
                                <m:t>.</m:t>
                              </m:r>
                              <m:r>
                                <a:rPr lang="en-US" altLang="zh-CN" sz="2000" b="1" i="1">
                                  <a:latin typeface="Cambria Math" panose="02040503050406030204" pitchFamily="18" charset="0"/>
                                </a:rPr>
                                <m:t>1</m:t>
                              </m:r>
                              <m:r>
                                <a:rPr lang="en-US" altLang="zh-CN" sz="2000" b="1" i="1" smtClean="0">
                                  <a:latin typeface="Cambria Math" panose="02040503050406030204" pitchFamily="18" charset="0"/>
                                </a:rPr>
                                <m:t>5</m:t>
                              </m:r>
                            </m:den>
                          </m:f>
                        </m:e>
                      </m:d>
                    </m:oMath>
                  </m:oMathPara>
                </a14:m>
                <a:endParaRPr lang="zh-CN" altLang="en-US" sz="20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2195736" y="3449616"/>
                <a:ext cx="5343450" cy="69153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pic>
        <p:nvPicPr>
          <p:cNvPr id="2" name="图片 1"/>
          <p:cNvPicPr>
            <a:picLocks noChangeAspect="1"/>
          </p:cNvPicPr>
          <p:nvPr/>
        </p:nvPicPr>
        <p:blipFill>
          <a:blip r:embed="rId4"/>
          <a:stretch>
            <a:fillRect/>
          </a:stretch>
        </p:blipFill>
        <p:spPr>
          <a:xfrm>
            <a:off x="2843808" y="4432357"/>
            <a:ext cx="3761978" cy="2339353"/>
          </a:xfrm>
          <a:prstGeom prst="rect">
            <a:avLst/>
          </a:prstGeom>
        </p:spPr>
      </p:pic>
      <p:sp>
        <p:nvSpPr>
          <p:cNvPr id="8" name="标题 1">
            <a:extLst>
              <a:ext uri="{FF2B5EF4-FFF2-40B4-BE49-F238E27FC236}">
                <a16:creationId xmlns:a16="http://schemas.microsoft.com/office/drawing/2014/main" id="{CF2D7431-6912-460F-849C-A6C2666951AA}"/>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1331640" y="44624"/>
            <a:ext cx="7704856" cy="854075"/>
          </a:xfrm>
          <a:prstGeom prst="roundRect">
            <a:avLst>
              <a:gd name="adj" fmla="val 21667"/>
            </a:avLst>
          </a:prstGeom>
          <a:solidFill>
            <a:schemeClr val="accent1">
              <a:lumMod val="20000"/>
              <a:lumOff val="80000"/>
            </a:schemeClr>
          </a:solidFill>
          <a:ln>
            <a:noFill/>
          </a:ln>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5.1.</a:t>
            </a:r>
            <a:r>
              <a:rPr lang="en-US" altLang="zh-CN" sz="3200" dirty="0">
                <a:solidFill>
                  <a:schemeClr val="tx1"/>
                </a:solidFill>
                <a:ea typeface="华文细黑" panose="02010600040101010101" pitchFamily="2" charset="-122"/>
                <a:sym typeface="+mn-ea"/>
              </a:rPr>
              <a:t>同步和异步通信</a:t>
            </a:r>
            <a:endParaRPr lang="zh-CN" altLang="en-US" sz="3200" kern="0" dirty="0">
              <a:solidFill>
                <a:srgbClr val="990000"/>
              </a:solidFill>
              <a:latin typeface="Comic Sans MS" panose="030F0702030302020204" pitchFamily="66" charset="0"/>
              <a:ea typeface="隶书" panose="02010509060101010101" pitchFamily="49" charset="-122"/>
            </a:endParaRPr>
          </a:p>
        </p:txBody>
      </p:sp>
      <p:grpSp>
        <p:nvGrpSpPr>
          <p:cNvPr id="9" name="组合 8"/>
          <p:cNvGrpSpPr/>
          <p:nvPr/>
        </p:nvGrpSpPr>
        <p:grpSpPr>
          <a:xfrm>
            <a:off x="702721" y="1010705"/>
            <a:ext cx="7200700" cy="2711117"/>
            <a:chOff x="1259732" y="1005915"/>
            <a:chExt cx="7200700" cy="2711117"/>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732" y="1400854"/>
              <a:ext cx="7200700" cy="2316178"/>
            </a:xfrm>
            <a:prstGeom prst="rect">
              <a:avLst/>
            </a:prstGeom>
          </p:spPr>
        </p:pic>
        <p:sp>
          <p:nvSpPr>
            <p:cNvPr id="4" name="矩形 3"/>
            <p:cNvSpPr/>
            <p:nvPr/>
          </p:nvSpPr>
          <p:spPr>
            <a:xfrm>
              <a:off x="1340768" y="1005915"/>
              <a:ext cx="6462464" cy="368300"/>
            </a:xfrm>
            <a:prstGeom prst="rect">
              <a:avLst/>
            </a:prstGeom>
          </p:spPr>
          <p:txBody>
            <a:bodyPr wrap="square">
              <a:spAutoFit/>
            </a:bodyPr>
            <a:lstStyle/>
            <a:p>
              <a:r>
                <a:rPr lang="en-US" altLang="zh-CN" b="1" dirty="0" err="1"/>
                <a:t>两个D型寄存器之间的同步时钟分配</a:t>
              </a:r>
              <a:r>
                <a:rPr lang="zh-CN" altLang="en-US" b="1" dirty="0"/>
                <a:t>（同步通信）</a:t>
              </a:r>
            </a:p>
          </p:txBody>
        </p:sp>
      </p:grpSp>
      <p:grpSp>
        <p:nvGrpSpPr>
          <p:cNvPr id="11" name="组合 10"/>
          <p:cNvGrpSpPr/>
          <p:nvPr/>
        </p:nvGrpSpPr>
        <p:grpSpPr>
          <a:xfrm>
            <a:off x="982328" y="3742639"/>
            <a:ext cx="7899324" cy="2891513"/>
            <a:chOff x="1390977" y="3849855"/>
            <a:chExt cx="7899324" cy="2891513"/>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977" y="4260821"/>
              <a:ext cx="6938209" cy="2480547"/>
            </a:xfrm>
            <a:prstGeom prst="rect">
              <a:avLst/>
            </a:prstGeom>
          </p:spPr>
        </p:pic>
        <p:sp>
          <p:nvSpPr>
            <p:cNvPr id="10" name="矩形 9"/>
            <p:cNvSpPr/>
            <p:nvPr/>
          </p:nvSpPr>
          <p:spPr>
            <a:xfrm>
              <a:off x="1390977" y="3849855"/>
              <a:ext cx="7899324" cy="368300"/>
            </a:xfrm>
            <a:prstGeom prst="rect">
              <a:avLst/>
            </a:prstGeom>
          </p:spPr>
          <p:txBody>
            <a:bodyPr wrap="square">
              <a:spAutoFit/>
            </a:bodyPr>
            <a:lstStyle/>
            <a:p>
              <a:r>
                <a:rPr lang="en-US" altLang="zh-CN" b="1" dirty="0" err="1"/>
                <a:t>两个D型寄存器的异步数据通信链接</a:t>
              </a:r>
              <a:r>
                <a:rPr lang="zh-CN" altLang="en-US" b="1" dirty="0"/>
                <a:t>（异步通信）</a:t>
              </a:r>
            </a:p>
          </p:txBody>
        </p:sp>
      </p:grpSp>
    </p:spTree>
  </p:cSld>
  <p:clrMapOvr>
    <a:masterClrMapping/>
  </p:clrMapOvr>
  <p:transition spd="slow">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1188895"/>
            <a:ext cx="3816424" cy="521970"/>
          </a:xfrm>
          <a:prstGeom prst="rect">
            <a:avLst/>
          </a:prstGeom>
          <a:noFill/>
        </p:spPr>
        <p:txBody>
          <a:bodyPr wrap="square" rtlCol="0">
            <a:spAutoFit/>
          </a:bodyPr>
          <a:lstStyle/>
          <a:p>
            <a:r>
              <a:rPr lang="zh-CN" altLang="en-US" sz="2800" b="1" dirty="0"/>
              <a:t>练习</a:t>
            </a:r>
            <a:r>
              <a:rPr lang="en-US" altLang="zh-CN" sz="2800" b="1" dirty="0"/>
              <a:t>5.4.1</a:t>
            </a:r>
            <a:endParaRPr lang="zh-CN" altLang="en-US" sz="2800" b="1" dirty="0"/>
          </a:p>
        </p:txBody>
      </p:sp>
      <p:sp>
        <p:nvSpPr>
          <p:cNvPr id="7" name="文本框 6"/>
          <p:cNvSpPr txBox="1"/>
          <p:nvPr/>
        </p:nvSpPr>
        <p:spPr>
          <a:xfrm>
            <a:off x="179512" y="2276872"/>
            <a:ext cx="8820472" cy="1568450"/>
          </a:xfrm>
          <a:prstGeom prst="rect">
            <a:avLst/>
          </a:prstGeom>
          <a:noFill/>
        </p:spPr>
        <p:txBody>
          <a:bodyPr wrap="square" rtlCol="0">
            <a:spAutoFit/>
          </a:bodyPr>
          <a:lstStyle/>
          <a:p>
            <a:r>
              <a:rPr lang="en-US" altLang="zh-CN" sz="2400" b="1" dirty="0"/>
              <a:t>逻辑0以标称电平0 V传输，逻辑1以标称电平1.0 V发送。逻辑0电平传输的可能性是逻辑1电平的三倍。 如果假定在接收器处出现100 mV RMS高斯噪声信号，那么如果将检测器阈值设置为0.6 </a:t>
            </a:r>
            <a:r>
              <a:rPr lang="en-US" altLang="zh-CN" sz="2400" b="1" dirty="0" err="1"/>
              <a:t>V，则发生单个位错误的概率是多少</a:t>
            </a:r>
            <a:r>
              <a:rPr lang="en-US" altLang="zh-CN" sz="2400" b="1" dirty="0"/>
              <a:t>？</a:t>
            </a:r>
          </a:p>
        </p:txBody>
      </p:sp>
      <p:sp>
        <p:nvSpPr>
          <p:cNvPr id="5" name="标题 1">
            <a:extLst>
              <a:ext uri="{FF2B5EF4-FFF2-40B4-BE49-F238E27FC236}">
                <a16:creationId xmlns:a16="http://schemas.microsoft.com/office/drawing/2014/main" id="{D397ACEF-0296-4C6D-9F70-34AF0D342A42}"/>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1340768"/>
            <a:ext cx="8064896" cy="521970"/>
          </a:xfrm>
          <a:prstGeom prst="rect">
            <a:avLst/>
          </a:prstGeom>
        </p:spPr>
        <p:txBody>
          <a:bodyPr wrap="square">
            <a:spAutoFit/>
          </a:bodyPr>
          <a:lstStyle/>
          <a:p>
            <a:r>
              <a:rPr lang="zh-CN" altLang="en-US" sz="2800" b="1" dirty="0">
                <a:solidFill>
                  <a:srgbClr val="990000"/>
                </a:solidFill>
                <a:latin typeface="Comic Sans MS" panose="030F0702030302020204" pitchFamily="66" charset="0"/>
                <a:ea typeface="隶书" panose="02010509060101010101" pitchFamily="49" charset="-122"/>
                <a:cs typeface="+mj-cs"/>
              </a:rPr>
              <a:t>接收端</a:t>
            </a:r>
            <a:r>
              <a:rPr lang="en-US" altLang="zh-CN" sz="2800" b="1" dirty="0" err="1">
                <a:solidFill>
                  <a:srgbClr val="990000"/>
                </a:solidFill>
                <a:latin typeface="Comic Sans MS" panose="030F0702030302020204" pitchFamily="66" charset="0"/>
                <a:ea typeface="隶书" panose="02010509060101010101" pitchFamily="49" charset="-122"/>
                <a:cs typeface="+mj-cs"/>
              </a:rPr>
              <a:t>过零决策级别</a:t>
            </a:r>
            <a:r>
              <a:rPr lang="en-US" altLang="zh-CN" sz="2800" b="1" dirty="0">
                <a:solidFill>
                  <a:srgbClr val="990000"/>
                </a:solidFill>
                <a:latin typeface="Comic Sans MS" panose="030F0702030302020204" pitchFamily="66" charset="0"/>
                <a:ea typeface="隶书" panose="02010509060101010101" pitchFamily="49" charset="-122"/>
                <a:cs typeface="+mj-cs"/>
              </a:rPr>
              <a:t>, </a:t>
            </a:r>
            <a:r>
              <a:rPr lang="en-US" altLang="zh-CN" sz="2800" b="1" dirty="0" err="1">
                <a:solidFill>
                  <a:srgbClr val="990000"/>
                </a:solidFill>
                <a:latin typeface="Comic Sans MS" panose="030F0702030302020204" pitchFamily="66" charset="0"/>
                <a:ea typeface="隶书" panose="02010509060101010101" pitchFamily="49" charset="-122"/>
                <a:cs typeface="+mj-cs"/>
              </a:rPr>
              <a:t>t</a:t>
            </a:r>
            <a:r>
              <a:rPr lang="en-US" altLang="zh-CN" sz="2800" b="1" baseline="-25000" dirty="0" err="1">
                <a:solidFill>
                  <a:srgbClr val="990000"/>
                </a:solidFill>
                <a:latin typeface="Comic Sans MS" panose="030F0702030302020204" pitchFamily="66" charset="0"/>
                <a:ea typeface="隶书" panose="02010509060101010101" pitchFamily="49" charset="-122"/>
                <a:cs typeface="+mj-cs"/>
              </a:rPr>
              <a:t>TH</a:t>
            </a:r>
            <a:endParaRPr lang="zh-CN" altLang="en-US" sz="2800" b="1" baseline="-25000" dirty="0">
              <a:solidFill>
                <a:srgbClr val="990000"/>
              </a:solidFill>
              <a:latin typeface="Comic Sans MS" panose="030F0702030302020204" pitchFamily="66" charset="0"/>
              <a:ea typeface="隶书" panose="02010509060101010101" pitchFamily="49" charset="-122"/>
              <a:cs typeface="+mj-cs"/>
            </a:endParaRPr>
          </a:p>
        </p:txBody>
      </p:sp>
      <p:pic>
        <p:nvPicPr>
          <p:cNvPr id="3" name="图片 2"/>
          <p:cNvPicPr>
            <a:picLocks noChangeAspect="1"/>
          </p:cNvPicPr>
          <p:nvPr/>
        </p:nvPicPr>
        <p:blipFill>
          <a:blip r:embed="rId4"/>
          <a:stretch>
            <a:fillRect/>
          </a:stretch>
        </p:blipFill>
        <p:spPr>
          <a:xfrm>
            <a:off x="1063105" y="2866188"/>
            <a:ext cx="6856319" cy="2285439"/>
          </a:xfrm>
          <a:prstGeom prst="rect">
            <a:avLst/>
          </a:prstGeom>
        </p:spPr>
      </p:pic>
      <p:sp>
        <p:nvSpPr>
          <p:cNvPr id="8" name="矩形 7"/>
          <p:cNvSpPr/>
          <p:nvPr/>
        </p:nvSpPr>
        <p:spPr>
          <a:xfrm>
            <a:off x="242793" y="1962123"/>
            <a:ext cx="8496944" cy="830997"/>
          </a:xfrm>
          <a:prstGeom prst="rect">
            <a:avLst/>
          </a:prstGeom>
        </p:spPr>
        <p:txBody>
          <a:bodyPr wrap="square">
            <a:spAutoFit/>
          </a:bodyPr>
          <a:lstStyle/>
          <a:p>
            <a:r>
              <a:rPr lang="en-US" altLang="zh-CN" sz="2400" b="1" dirty="0" err="1"/>
              <a:t>假设第（n</a:t>
            </a:r>
            <a:r>
              <a:rPr lang="en-US" altLang="zh-CN" sz="2400" b="1" dirty="0"/>
              <a:t> – 1）位跃迁和第n位跃迁周围的零交叉分布均为高斯分布</a:t>
            </a:r>
          </a:p>
        </p:txBody>
      </p:sp>
      <p:graphicFrame>
        <p:nvGraphicFramePr>
          <p:cNvPr id="11" name="对象 10"/>
          <p:cNvGraphicFramePr>
            <a:graphicFrameLocks noChangeAspect="1"/>
          </p:cNvGraphicFramePr>
          <p:nvPr/>
        </p:nvGraphicFramePr>
        <p:xfrm>
          <a:off x="981905" y="5321961"/>
          <a:ext cx="6614431" cy="982422"/>
        </p:xfrm>
        <a:graphic>
          <a:graphicData uri="http://schemas.openxmlformats.org/presentationml/2006/ole">
            <mc:AlternateContent xmlns:mc="http://schemas.openxmlformats.org/markup-compatibility/2006">
              <mc:Choice xmlns:v="urn:schemas-microsoft-com:vml" Requires="v">
                <p:oleObj spid="_x0000_s103575" name="Equation" r:id="rId5" imgW="72237600" imgH="10972800" progId="Equation.DSMT4">
                  <p:embed/>
                </p:oleObj>
              </mc:Choice>
              <mc:Fallback>
                <p:oleObj name="Equation" r:id="rId5" imgW="72237600" imgH="10972800" progId="Equation.DSMT4">
                  <p:embed/>
                  <p:pic>
                    <p:nvPicPr>
                      <p:cNvPr id="0" name="对象 10"/>
                      <p:cNvPicPr>
                        <a:picLocks noChangeAspect="1" noChangeArrowheads="1"/>
                      </p:cNvPicPr>
                      <p:nvPr/>
                    </p:nvPicPr>
                    <p:blipFill>
                      <a:blip r:embed="rId6"/>
                      <a:srcRect/>
                      <a:stretch>
                        <a:fillRect/>
                      </a:stretch>
                    </p:blipFill>
                    <p:spPr bwMode="auto">
                      <a:xfrm>
                        <a:off x="981905" y="5321961"/>
                        <a:ext cx="6614431" cy="982422"/>
                      </a:xfrm>
                      <a:prstGeom prst="rect">
                        <a:avLst/>
                      </a:prstGeom>
                      <a:noFill/>
                    </p:spPr>
                  </p:pic>
                </p:oleObj>
              </mc:Fallback>
            </mc:AlternateContent>
          </a:graphicData>
        </a:graphic>
      </p:graphicFrame>
      <p:sp>
        <p:nvSpPr>
          <p:cNvPr id="9" name="标题 1">
            <a:extLst>
              <a:ext uri="{FF2B5EF4-FFF2-40B4-BE49-F238E27FC236}">
                <a16:creationId xmlns:a16="http://schemas.microsoft.com/office/drawing/2014/main" id="{F621CD2A-D0EB-462D-B429-F6952C5130C0}"/>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注: 弯曲线形 5"/>
          <p:cNvSpPr/>
          <p:nvPr/>
        </p:nvSpPr>
        <p:spPr>
          <a:xfrm>
            <a:off x="5652120" y="1865905"/>
            <a:ext cx="3392123" cy="619531"/>
          </a:xfrm>
          <a:prstGeom prst="borderCallout2">
            <a:avLst>
              <a:gd name="adj1" fmla="val 47926"/>
              <a:gd name="adj2" fmla="val 254"/>
              <a:gd name="adj3" fmla="val 47926"/>
              <a:gd name="adj4" fmla="val -16667"/>
              <a:gd name="adj5" fmla="val 131379"/>
              <a:gd name="adj6" fmla="val -4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solidFill>
                  <a:srgbClr val="FF3300"/>
                </a:solidFill>
              </a:rPr>
              <a:t>the PDF of the total jitter around the nth bit transition</a:t>
            </a:r>
            <a:endParaRPr lang="zh-CN" altLang="en-US" dirty="0">
              <a:solidFill>
                <a:srgbClr val="FF3300"/>
              </a:solidFill>
            </a:endParaRPr>
          </a:p>
        </p:txBody>
      </p:sp>
      <p:sp>
        <p:nvSpPr>
          <p:cNvPr id="8" name="矩形 7"/>
          <p:cNvSpPr/>
          <p:nvPr/>
        </p:nvSpPr>
        <p:spPr>
          <a:xfrm>
            <a:off x="383535" y="1279473"/>
            <a:ext cx="8496944" cy="461665"/>
          </a:xfrm>
          <a:prstGeom prst="rect">
            <a:avLst/>
          </a:prstGeom>
        </p:spPr>
        <p:txBody>
          <a:bodyPr wrap="square">
            <a:spAutoFit/>
          </a:bodyPr>
          <a:lstStyle/>
          <a:p>
            <a:r>
              <a:rPr lang="en-US" altLang="zh-CN" sz="2400" b="1" dirty="0" err="1"/>
              <a:t>由于我们假设</a:t>
            </a:r>
            <a:r>
              <a:rPr lang="zh-CN" altLang="en-US" sz="2400" b="1" dirty="0"/>
              <a:t>两个位错误</a:t>
            </a:r>
            <a:r>
              <a:rPr lang="en-US" altLang="zh-CN" sz="2400" b="1" dirty="0" err="1"/>
              <a:t>发生</a:t>
            </a:r>
            <a:r>
              <a:rPr lang="zh-CN" altLang="en-US" sz="2400" b="1" dirty="0"/>
              <a:t>的</a:t>
            </a:r>
            <a:r>
              <a:rPr lang="en-US" altLang="zh-CN" sz="2400" b="1" dirty="0" err="1"/>
              <a:t>可能性相同</a:t>
            </a:r>
            <a:endParaRPr lang="en-US" altLang="zh-CN" sz="2400" b="1" dirty="0"/>
          </a:p>
        </p:txBody>
      </p:sp>
      <p:graphicFrame>
        <p:nvGraphicFramePr>
          <p:cNvPr id="4" name="对象 3"/>
          <p:cNvGraphicFramePr>
            <a:graphicFrameLocks noChangeAspect="1"/>
          </p:cNvGraphicFramePr>
          <p:nvPr/>
        </p:nvGraphicFramePr>
        <p:xfrm>
          <a:off x="1651391" y="2587634"/>
          <a:ext cx="5265153" cy="755647"/>
        </p:xfrm>
        <a:graphic>
          <a:graphicData uri="http://schemas.openxmlformats.org/presentationml/2006/ole">
            <mc:AlternateContent xmlns:mc="http://schemas.openxmlformats.org/markup-compatibility/2006">
              <mc:Choice xmlns:v="urn:schemas-microsoft-com:vml" Requires="v">
                <p:oleObj spid="_x0000_s104753" name="Equation" r:id="rId4" imgW="2755900" imgH="393700" progId="Equation.DSMT4">
                  <p:embed/>
                </p:oleObj>
              </mc:Choice>
              <mc:Fallback>
                <p:oleObj name="Equation" r:id="rId4" imgW="2755900" imgH="3937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391" y="2587634"/>
                        <a:ext cx="5265153" cy="755647"/>
                      </a:xfrm>
                      <a:prstGeom prst="rect">
                        <a:avLst/>
                      </a:prstGeom>
                      <a:noFill/>
                    </p:spPr>
                  </p:pic>
                </p:oleObj>
              </mc:Fallback>
            </mc:AlternateContent>
          </a:graphicData>
        </a:graphic>
      </p:graphicFrame>
      <p:sp>
        <p:nvSpPr>
          <p:cNvPr id="12" name="矩形 11"/>
          <p:cNvSpPr/>
          <p:nvPr/>
        </p:nvSpPr>
        <p:spPr>
          <a:xfrm>
            <a:off x="242793" y="3689799"/>
            <a:ext cx="7776864" cy="400110"/>
          </a:xfrm>
          <a:prstGeom prst="rect">
            <a:avLst/>
          </a:prstGeom>
        </p:spPr>
        <p:txBody>
          <a:bodyPr wrap="square">
            <a:spAutoFit/>
          </a:bodyPr>
          <a:lstStyle/>
          <a:p>
            <a:r>
              <a:rPr lang="en-US" altLang="zh-CN" sz="2000" b="1" dirty="0"/>
              <a:t>PDFs </a:t>
            </a:r>
            <a:r>
              <a:rPr lang="zh-CN" altLang="en-US" sz="2000" b="1" dirty="0"/>
              <a:t>是高斯函数</a:t>
            </a:r>
            <a:r>
              <a:rPr lang="en-US" altLang="zh-CN" sz="2000" b="1" dirty="0"/>
              <a:t>, </a:t>
            </a:r>
            <a:r>
              <a:rPr lang="zh-CN" altLang="en-US" sz="2000" b="1" dirty="0"/>
              <a:t>可以用标准的</a:t>
            </a:r>
            <a:r>
              <a:rPr lang="en-US" altLang="zh-CN" sz="2000" b="1" dirty="0"/>
              <a:t> CDF</a:t>
            </a:r>
            <a:r>
              <a:rPr lang="zh-CN" altLang="en-US" sz="2000" b="1" dirty="0"/>
              <a:t>（概率分布函数）表示</a:t>
            </a:r>
          </a:p>
        </p:txBody>
      </p:sp>
      <p:graphicFrame>
        <p:nvGraphicFramePr>
          <p:cNvPr id="14" name="对象 13"/>
          <p:cNvGraphicFramePr>
            <a:graphicFrameLocks noChangeAspect="1"/>
          </p:cNvGraphicFramePr>
          <p:nvPr>
            <p:extLst>
              <p:ext uri="{D42A27DB-BD31-4B8C-83A1-F6EECF244321}">
                <p14:modId xmlns:p14="http://schemas.microsoft.com/office/powerpoint/2010/main" val="1545763570"/>
              </p:ext>
            </p:extLst>
          </p:nvPr>
        </p:nvGraphicFramePr>
        <p:xfrm>
          <a:off x="1763688" y="4547644"/>
          <a:ext cx="5304591" cy="864096"/>
        </p:xfrm>
        <a:graphic>
          <a:graphicData uri="http://schemas.openxmlformats.org/presentationml/2006/ole">
            <mc:AlternateContent xmlns:mc="http://schemas.openxmlformats.org/markup-compatibility/2006">
              <mc:Choice xmlns:v="urn:schemas-microsoft-com:vml" Requires="v">
                <p:oleObj spid="_x0000_s104754" name="Equation" r:id="rId6" imgW="2832100" imgH="482600" progId="Equation.DSMT4">
                  <p:embed/>
                </p:oleObj>
              </mc:Choice>
              <mc:Fallback>
                <p:oleObj name="Equation" r:id="rId6" imgW="2832100" imgH="482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88" y="4547644"/>
                        <a:ext cx="5304591" cy="864096"/>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AB82F266-A0CF-4A7F-9973-28827E930B87}"/>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1389602"/>
            <a:ext cx="3816424" cy="521970"/>
          </a:xfrm>
          <a:prstGeom prst="rect">
            <a:avLst/>
          </a:prstGeom>
          <a:noFill/>
        </p:spPr>
        <p:txBody>
          <a:bodyPr wrap="square" rtlCol="0">
            <a:spAutoFit/>
          </a:bodyPr>
          <a:lstStyle/>
          <a:p>
            <a:r>
              <a:rPr lang="zh-CN" altLang="en-US" sz="2800" b="1" dirty="0"/>
              <a:t>例</a:t>
            </a:r>
            <a:r>
              <a:rPr lang="en-US" altLang="zh-CN" sz="2800" b="1" dirty="0"/>
              <a:t> 5.4.2</a:t>
            </a:r>
            <a:endParaRPr lang="zh-CN" altLang="en-US" sz="2800" b="1" dirty="0"/>
          </a:p>
        </p:txBody>
      </p:sp>
      <p:sp>
        <p:nvSpPr>
          <p:cNvPr id="2" name="文本框 1"/>
          <p:cNvSpPr txBox="1"/>
          <p:nvPr/>
        </p:nvSpPr>
        <p:spPr>
          <a:xfrm>
            <a:off x="107504" y="2204864"/>
            <a:ext cx="8796477" cy="1568450"/>
          </a:xfrm>
          <a:prstGeom prst="rect">
            <a:avLst/>
          </a:prstGeom>
          <a:noFill/>
        </p:spPr>
        <p:txBody>
          <a:bodyPr wrap="square" rtlCol="0">
            <a:spAutoFit/>
          </a:bodyPr>
          <a:lstStyle/>
          <a:p>
            <a:r>
              <a:rPr lang="en-US" altLang="zh-CN" sz="2400" b="1" dirty="0"/>
              <a:t>数据通过通道以1 Gbps的数据速率传输到接收器，该通道导致零交叉点根据高斯分布以零均值和70 </a:t>
            </a:r>
            <a:r>
              <a:rPr lang="en-US" altLang="zh-CN" sz="2400" b="1" dirty="0" err="1"/>
              <a:t>ps标准偏差变化</a:t>
            </a:r>
            <a:r>
              <a:rPr lang="en-US" altLang="zh-CN" sz="2400" b="1" dirty="0"/>
              <a:t>。 </a:t>
            </a:r>
            <a:r>
              <a:rPr lang="en-US" altLang="zh-CN" sz="2400" b="1" dirty="0" err="1"/>
              <a:t>如果在比特转换之间的中间设置采样时刻，则单个事件发生错误的概率是多少</a:t>
            </a:r>
            <a:r>
              <a:rPr lang="en-US" altLang="zh-CN" sz="2400" b="1" dirty="0"/>
              <a:t>？</a:t>
            </a:r>
          </a:p>
        </p:txBody>
      </p:sp>
      <p:sp>
        <p:nvSpPr>
          <p:cNvPr id="6" name="标题 1">
            <a:extLst>
              <a:ext uri="{FF2B5EF4-FFF2-40B4-BE49-F238E27FC236}">
                <a16:creationId xmlns:a16="http://schemas.microsoft.com/office/drawing/2014/main" id="{99EF8AA8-A0F8-4CB4-9A9B-99A0A2F5312D}"/>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1389602"/>
            <a:ext cx="2448272" cy="523220"/>
          </a:xfrm>
          <a:prstGeom prst="rect">
            <a:avLst/>
          </a:prstGeom>
          <a:noFill/>
        </p:spPr>
        <p:txBody>
          <a:bodyPr wrap="square" rtlCol="0">
            <a:spAutoFit/>
          </a:bodyPr>
          <a:lstStyle/>
          <a:p>
            <a:r>
              <a:rPr lang="zh-CN" altLang="en-US" sz="2800" b="1" dirty="0"/>
              <a:t>解</a:t>
            </a:r>
            <a:r>
              <a:rPr lang="en-US" altLang="zh-CN" sz="2800" b="1" dirty="0"/>
              <a:t>:</a:t>
            </a:r>
            <a:endParaRPr lang="zh-CN" altLang="en-US" sz="2800" b="1" dirty="0"/>
          </a:p>
        </p:txBody>
      </p:sp>
      <p:sp>
        <p:nvSpPr>
          <p:cNvPr id="2" name="文本框 1"/>
          <p:cNvSpPr txBox="1"/>
          <p:nvPr/>
        </p:nvSpPr>
        <p:spPr>
          <a:xfrm>
            <a:off x="107504" y="2060848"/>
            <a:ext cx="9036496" cy="830997"/>
          </a:xfrm>
          <a:prstGeom prst="rect">
            <a:avLst/>
          </a:prstGeom>
          <a:noFill/>
        </p:spPr>
        <p:txBody>
          <a:bodyPr wrap="square" rtlCol="0">
            <a:spAutoFit/>
          </a:bodyPr>
          <a:lstStyle/>
          <a:p>
            <a:r>
              <a:rPr lang="zh-CN" altLang="en-US" sz="2400" b="1" dirty="0"/>
              <a:t>因数据速率是</a:t>
            </a:r>
            <a:r>
              <a:rPr lang="en-US" altLang="zh-CN" sz="2400" b="1" dirty="0"/>
              <a:t>1 Gbps, </a:t>
            </a:r>
            <a:r>
              <a:rPr lang="zh-CN" altLang="en-US" sz="2400" b="1" dirty="0"/>
              <a:t>位传输时间是</a:t>
            </a:r>
            <a:r>
              <a:rPr lang="en-US" altLang="zh-CN" sz="2400" b="1" dirty="0"/>
              <a:t>1 ns</a:t>
            </a:r>
            <a:r>
              <a:rPr lang="zh-CN" altLang="en-US" sz="2400" b="1" dirty="0"/>
              <a:t>，因此采样时刻应设置在</a:t>
            </a:r>
            <a:r>
              <a:rPr lang="en-US" altLang="zh-CN" sz="2400" b="1" dirty="0"/>
              <a:t> 500 </a:t>
            </a:r>
            <a:r>
              <a:rPr lang="en-US" altLang="zh-CN" sz="2400" b="1" dirty="0" err="1"/>
              <a:t>ps</a:t>
            </a:r>
            <a:r>
              <a:rPr lang="en-US" altLang="zh-CN" sz="2400" b="1" dirty="0"/>
              <a:t> </a:t>
            </a:r>
            <a:r>
              <a:rPr lang="zh-CN" altLang="en-US" sz="2400" b="1" dirty="0"/>
              <a:t>。</a:t>
            </a:r>
          </a:p>
        </p:txBody>
      </p:sp>
      <mc:AlternateContent xmlns:mc="http://schemas.openxmlformats.org/markup-compatibility/2006" xmlns:a14="http://schemas.microsoft.com/office/drawing/2010/main">
        <mc:Choice Requires="a14">
          <p:sp>
            <p:nvSpPr>
              <p:cNvPr id="7" name="文本框 6"/>
              <p:cNvSpPr txBox="1"/>
              <p:nvPr/>
            </p:nvSpPr>
            <p:spPr>
              <a:xfrm>
                <a:off x="249026" y="3664074"/>
                <a:ext cx="6510244"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𝒆</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smtClean="0">
                                  <a:latin typeface="Cambria Math" panose="02040503050406030204" pitchFamily="18" charset="0"/>
                                </a:rPr>
                                <m:t>𝑻𝑯</m:t>
                              </m:r>
                            </m:sub>
                          </m:sSub>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a:rPr lang="en-US" altLang="zh-CN" sz="2400" b="1" i="1" smtClean="0">
                          <a:latin typeface="Cambria Math" panose="02040503050406030204" pitchFamily="18" charset="0"/>
                          <a:ea typeface="Cambria Math" panose="02040503050406030204" pitchFamily="18" charset="0"/>
                        </a:rPr>
                        <m:t>×</m:t>
                      </m:r>
                      <m:r>
                        <m:rPr>
                          <m:sty m:val="p"/>
                        </m:rPr>
                        <a:rPr lang="el-GR" altLang="zh-CN" sz="2400" b="1" i="1">
                          <a:latin typeface="Cambria Math" panose="02040503050406030204" pitchFamily="18" charset="0"/>
                          <a:ea typeface="Cambria Math" panose="02040503050406030204" pitchFamily="18" charset="0"/>
                        </a:rPr>
                        <m:t>Φ</m:t>
                      </m:r>
                      <m:d>
                        <m:dPr>
                          <m:ctrlPr>
                            <a:rPr lang="en-US" altLang="zh-CN" sz="2400" b="1" i="1" smtClean="0">
                              <a:latin typeface="Cambria Math" panose="02040503050406030204" pitchFamily="18" charset="0"/>
                              <a:ea typeface="Cambria Math" panose="02040503050406030204" pitchFamily="18" charset="0"/>
                            </a:rPr>
                          </m:ctrlPr>
                        </m:dPr>
                        <m:e>
                          <m:f>
                            <m:fPr>
                              <m:ctrlPr>
                                <a:rPr lang="en-US" altLang="zh-CN" sz="2400" b="1" i="1" smtClean="0">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𝑻𝑯</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num>
                            <m:den>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𝝈</m:t>
                                  </m:r>
                                </m:e>
                                <m:sub>
                                  <m:r>
                                    <a:rPr lang="en-US" altLang="zh-CN" sz="2400" b="1" i="1" smtClean="0">
                                      <a:latin typeface="Cambria Math" panose="02040503050406030204" pitchFamily="18" charset="0"/>
                                    </a:rPr>
                                    <m:t>𝒛𝒄</m:t>
                                  </m:r>
                                </m:sub>
                              </m:sSub>
                            </m:den>
                          </m:f>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m:rPr>
                          <m:sty m:val="p"/>
                        </m:rPr>
                        <a:rPr lang="el-GR" altLang="zh-CN" sz="2400" b="1" i="1" smtClean="0">
                          <a:latin typeface="Cambria Math" panose="02040503050406030204" pitchFamily="18" charset="0"/>
                          <a:ea typeface="Cambria Math" panose="02040503050406030204" pitchFamily="18" charset="0"/>
                        </a:rPr>
                        <m:t>Φ</m:t>
                      </m:r>
                      <m:d>
                        <m:dPr>
                          <m:ctrlPr>
                            <a:rPr lang="en-US" altLang="zh-CN" sz="2400" b="1" i="1">
                              <a:latin typeface="Cambria Math" panose="02040503050406030204" pitchFamily="18" charset="0"/>
                              <a:ea typeface="Cambria Math" panose="02040503050406030204" pitchFamily="18" charset="0"/>
                            </a:rPr>
                          </m:ctrlPr>
                        </m:dPr>
                        <m:e>
                          <m:f>
                            <m:fPr>
                              <m:ctrlPr>
                                <a:rPr lang="en-US" altLang="zh-CN" sz="2400" b="1" i="1">
                                  <a:latin typeface="Cambria Math" panose="02040503050406030204" pitchFamily="18" charset="0"/>
                                  <a:ea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𝑻𝑯</m:t>
                                  </m:r>
                                </m:sub>
                              </m:sSub>
                              <m:r>
                                <a:rPr lang="en-US" altLang="zh-CN" sz="2400" b="1" i="1">
                                  <a:latin typeface="Cambria Math" panose="02040503050406030204" pitchFamily="18" charset="0"/>
                                </a:rPr>
                                <m:t>−</m:t>
                              </m:r>
                              <m:r>
                                <a:rPr lang="en-US" altLang="zh-CN" sz="2400" b="1" i="1" smtClean="0">
                                  <a:latin typeface="Cambria Math" panose="02040503050406030204" pitchFamily="18" charset="0"/>
                                </a:rPr>
                                <m:t>𝑻</m:t>
                              </m:r>
                            </m:num>
                            <m:den>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𝝈</m:t>
                                  </m:r>
                                </m:e>
                                <m:sub>
                                  <m:r>
                                    <a:rPr lang="en-US" altLang="zh-CN" sz="2400" b="1" i="1">
                                      <a:latin typeface="Cambria Math" panose="02040503050406030204" pitchFamily="18" charset="0"/>
                                    </a:rPr>
                                    <m:t>𝒛𝒄</m:t>
                                  </m:r>
                                </m:sub>
                              </m:sSub>
                            </m:den>
                          </m:f>
                        </m:e>
                      </m:d>
                    </m:oMath>
                  </m:oMathPara>
                </a14:m>
                <a:endParaRPr lang="zh-CN" altLang="en-US" sz="24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249026" y="3664074"/>
                <a:ext cx="6510244" cy="8298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25387" y="5013176"/>
                <a:ext cx="9068958" cy="653128"/>
              </a:xfrm>
              <a:prstGeom prst="rect">
                <a:avLst/>
              </a:prstGeom>
              <a:noFill/>
            </p:spPr>
            <p:txBody>
              <a:bodyPr wrap="none" lIns="0" tIns="0" rIns="0" bIns="0" rtlCol="0">
                <a:spAutoFit/>
              </a:bodyPr>
              <a:lstStyle>
                <a:defPPr>
                  <a:defRPr lang="en-US"/>
                </a:defPPr>
                <a:lvl1pPr>
                  <a:defRPr sz="2000" b="0" i="1">
                    <a:latin typeface="Cambria Math" panose="02040503050406030204" pitchFamily="18" charset="0"/>
                  </a:defRPr>
                </a:lvl1pPr>
              </a:lstStyle>
              <a:p>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a:latin typeface="Cambria Math" panose="02040503050406030204" pitchFamily="18" charset="0"/>
                          </a:rPr>
                          <m:t>𝒆</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a:latin typeface="Cambria Math" panose="02040503050406030204" pitchFamily="18" charset="0"/>
                              </a:rPr>
                              <m:t>𝒕</m:t>
                            </m:r>
                          </m:e>
                          <m:sub>
                            <m:r>
                              <a:rPr lang="en-US" altLang="zh-CN" sz="2400" b="1">
                                <a:latin typeface="Cambria Math" panose="02040503050406030204" pitchFamily="18" charset="0"/>
                              </a:rPr>
                              <m:t>𝑻𝑯</m:t>
                            </m:r>
                          </m:sub>
                        </m:sSub>
                      </m:e>
                    </m:d>
                    <m:r>
                      <a:rPr lang="en-US" altLang="zh-CN" sz="2400" b="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a:rPr lang="en-US" altLang="zh-CN" sz="2400" b="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𝟐</m:t>
                        </m:r>
                      </m:den>
                    </m:f>
                    <m:r>
                      <a:rPr lang="en-US" altLang="zh-CN" sz="2400" b="1">
                        <a:latin typeface="Cambria Math" panose="02040503050406030204" pitchFamily="18" charset="0"/>
                      </a:rPr>
                      <m:t>×</m:t>
                    </m:r>
                    <m:r>
                      <m:rPr>
                        <m:sty m:val="p"/>
                      </m:rPr>
                      <a:rPr lang="el-GR" altLang="zh-CN" sz="2400" b="1">
                        <a:latin typeface="Cambria Math" panose="02040503050406030204" pitchFamily="18" charset="0"/>
                        <a:ea typeface="Cambria Math" panose="02040503050406030204" pitchFamily="18" charset="0"/>
                      </a:rPr>
                      <m:t>Φ</m:t>
                    </m:r>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𝟓𝟎𝟎</m:t>
                            </m:r>
                            <m:r>
                              <a:rPr lang="en-US" altLang="zh-CN" sz="2400" b="1" i="1" smtClean="0">
                                <a:latin typeface="Cambria Math" panose="02040503050406030204" pitchFamily="18" charset="0"/>
                              </a:rPr>
                              <m:t>𝒑𝒔</m:t>
                            </m:r>
                            <m:r>
                              <a:rPr lang="en-US" altLang="zh-CN" sz="2400" b="1">
                                <a:latin typeface="Cambria Math" panose="02040503050406030204" pitchFamily="18" charset="0"/>
                              </a:rPr>
                              <m:t>−</m:t>
                            </m:r>
                            <m:r>
                              <a:rPr lang="en-US" altLang="zh-CN" sz="2400" b="1" i="1">
                                <a:latin typeface="Cambria Math" panose="02040503050406030204" pitchFamily="18" charset="0"/>
                              </a:rPr>
                              <m:t>𝟎</m:t>
                            </m:r>
                          </m:num>
                          <m:den>
                            <m:r>
                              <a:rPr lang="en-US" altLang="zh-CN" sz="2400" b="1" i="1" smtClean="0">
                                <a:latin typeface="Cambria Math" panose="02040503050406030204" pitchFamily="18" charset="0"/>
                              </a:rPr>
                              <m:t>𝟕𝟎</m:t>
                            </m:r>
                            <m:r>
                              <a:rPr lang="en-US" altLang="zh-CN" sz="2400" b="1" i="1" smtClean="0">
                                <a:latin typeface="Cambria Math" panose="02040503050406030204" pitchFamily="18" charset="0"/>
                              </a:rPr>
                              <m:t>𝒑𝒔</m:t>
                            </m:r>
                          </m:den>
                        </m:f>
                      </m:e>
                    </m:d>
                    <m:r>
                      <a:rPr lang="en-US" altLang="zh-CN" sz="2400" b="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a:latin typeface="Cambria Math" panose="02040503050406030204" pitchFamily="18" charset="0"/>
                          </a:rPr>
                          <m:t>𝟏</m:t>
                        </m:r>
                      </m:num>
                      <m:den>
                        <m:r>
                          <a:rPr lang="en-US" altLang="zh-CN" sz="2400" b="1">
                            <a:latin typeface="Cambria Math" panose="02040503050406030204" pitchFamily="18" charset="0"/>
                          </a:rPr>
                          <m:t>𝟐</m:t>
                        </m:r>
                      </m:den>
                    </m:f>
                    <m:r>
                      <m:rPr>
                        <m:sty m:val="p"/>
                      </m:rPr>
                      <a:rPr lang="el-GR" altLang="zh-CN" sz="2400" b="1">
                        <a:latin typeface="Cambria Math" panose="02040503050406030204" pitchFamily="18" charset="0"/>
                        <a:ea typeface="Cambria Math" panose="02040503050406030204" pitchFamily="18" charset="0"/>
                      </a:rPr>
                      <m:t>Φ</m:t>
                    </m:r>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𝟓𝟎𝟎</m:t>
                            </m:r>
                            <m:r>
                              <a:rPr lang="en-US" altLang="zh-CN" sz="2400" b="1" i="1" smtClean="0">
                                <a:latin typeface="Cambria Math" panose="02040503050406030204" pitchFamily="18" charset="0"/>
                              </a:rPr>
                              <m:t>𝒑𝒔</m:t>
                            </m:r>
                            <m:r>
                              <a:rPr lang="en-US" altLang="zh-CN" sz="2400" b="1">
                                <a:latin typeface="Cambria Math" panose="02040503050406030204" pitchFamily="18" charset="0"/>
                              </a:rPr>
                              <m:t>−</m:t>
                            </m:r>
                            <m:r>
                              <a:rPr lang="en-US" altLang="zh-CN" sz="2400" b="1" i="1" smtClean="0">
                                <a:latin typeface="Cambria Math" panose="02040503050406030204" pitchFamily="18" charset="0"/>
                              </a:rPr>
                              <m:t>𝟏𝟎𝟎𝟎</m:t>
                            </m:r>
                            <m:r>
                              <a:rPr lang="en-US" altLang="zh-CN" sz="2400" b="1" i="1" smtClean="0">
                                <a:latin typeface="Cambria Math" panose="02040503050406030204" pitchFamily="18" charset="0"/>
                              </a:rPr>
                              <m:t>𝒑𝒔</m:t>
                            </m:r>
                          </m:num>
                          <m:den>
                            <m:r>
                              <a:rPr lang="en-US" altLang="zh-CN" sz="2400" b="1" i="1" smtClean="0">
                                <a:latin typeface="Cambria Math" panose="02040503050406030204" pitchFamily="18" charset="0"/>
                              </a:rPr>
                              <m:t>𝟕𝟎</m:t>
                            </m:r>
                            <m:r>
                              <a:rPr lang="en-US" altLang="zh-CN" sz="2400" b="1" i="1" smtClean="0">
                                <a:latin typeface="Cambria Math" panose="02040503050406030204" pitchFamily="18" charset="0"/>
                              </a:rPr>
                              <m:t>𝒑𝒔</m:t>
                            </m:r>
                          </m:den>
                        </m:f>
                      </m:e>
                    </m:d>
                    <m:r>
                      <a:rPr lang="en-US" altLang="zh-CN" sz="2400" b="1">
                        <a:latin typeface="Cambria Math" panose="02040503050406030204" pitchFamily="18" charset="0"/>
                      </a:rPr>
                      <m:t>=</m:t>
                    </m:r>
                    <m:r>
                      <a:rPr lang="en-US" altLang="zh-CN" sz="2400" b="1" i="1" smtClean="0">
                        <a:latin typeface="Cambria Math" panose="02040503050406030204" pitchFamily="18" charset="0"/>
                      </a:rPr>
                      <m:t>𝟒</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𝟓𝟕</m:t>
                    </m:r>
                    <m:r>
                      <a:rPr lang="en-US" altLang="zh-CN" sz="2400" b="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𝟏𝟎</m:t>
                        </m:r>
                      </m:e>
                      <m:sup>
                        <m:r>
                          <a:rPr lang="en-US" altLang="zh-CN" sz="2400" b="1">
                            <a:latin typeface="Cambria Math" panose="02040503050406030204" pitchFamily="18" charset="0"/>
                          </a:rPr>
                          <m:t>−</m:t>
                        </m:r>
                        <m:r>
                          <a:rPr lang="en-US" altLang="zh-CN" sz="2400" b="1" i="1">
                            <a:latin typeface="Cambria Math" panose="02040503050406030204" pitchFamily="18" charset="0"/>
                          </a:rPr>
                          <m:t>𝟏</m:t>
                        </m:r>
                        <m:r>
                          <a:rPr lang="en-US" altLang="zh-CN" sz="2400" b="1" i="1" smtClean="0">
                            <a:latin typeface="Cambria Math" panose="02040503050406030204" pitchFamily="18" charset="0"/>
                          </a:rPr>
                          <m:t>𝟑</m:t>
                        </m:r>
                      </m:sup>
                    </m:sSup>
                  </m:oMath>
                </a14:m>
                <a:endParaRPr lang="zh-CN" altLang="en-US" sz="2400"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225387" y="5013176"/>
                <a:ext cx="9068958" cy="653128"/>
              </a:xfrm>
              <a:prstGeom prst="rect">
                <a:avLst/>
              </a:prstGeom>
              <a:blipFill>
                <a:blip r:embed="rId4"/>
                <a:stretch>
                  <a:fillRect/>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E5BEE19D-0FC5-4BBF-9466-CA5265B74FAB}"/>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1124744"/>
            <a:ext cx="8064896" cy="461665"/>
          </a:xfrm>
          <a:prstGeom prst="rect">
            <a:avLst/>
          </a:prstGeom>
        </p:spPr>
        <p:txBody>
          <a:bodyPr wrap="square">
            <a:spAutoFit/>
          </a:bodyPr>
          <a:lstStyle/>
          <a:p>
            <a:r>
              <a:rPr lang="zh-CN" altLang="en-US" sz="2400" b="1" dirty="0">
                <a:solidFill>
                  <a:srgbClr val="7030A0"/>
                </a:solidFill>
                <a:latin typeface="Comic Sans MS" panose="030F0702030302020204" pitchFamily="66" charset="0"/>
                <a:ea typeface="隶书" panose="02010509060101010101" pitchFamily="49" charset="-122"/>
                <a:cs typeface="+mj-cs"/>
              </a:rPr>
              <a:t>接收</a:t>
            </a:r>
            <a:r>
              <a:rPr lang="en-US" altLang="zh-CN" sz="2400" b="1" dirty="0" err="1">
                <a:solidFill>
                  <a:srgbClr val="7030A0"/>
                </a:solidFill>
                <a:latin typeface="Comic Sans MS" panose="030F0702030302020204" pitchFamily="66" charset="0"/>
                <a:ea typeface="隶书" panose="02010509060101010101" pitchFamily="49" charset="-122"/>
                <a:cs typeface="+mj-cs"/>
              </a:rPr>
              <a:t>电压水平决策V</a:t>
            </a:r>
            <a:r>
              <a:rPr lang="en-US" altLang="zh-CN" sz="2400" b="1" baseline="-25000" dirty="0" err="1">
                <a:solidFill>
                  <a:srgbClr val="7030A0"/>
                </a:solidFill>
                <a:latin typeface="Comic Sans MS" panose="030F0702030302020204" pitchFamily="66" charset="0"/>
                <a:ea typeface="隶书" panose="02010509060101010101" pitchFamily="49" charset="-122"/>
                <a:cs typeface="+mj-cs"/>
              </a:rPr>
              <a:t>TH</a:t>
            </a:r>
            <a:r>
              <a:rPr lang="en-US" altLang="zh-CN" sz="2400" b="1" dirty="0" err="1">
                <a:solidFill>
                  <a:srgbClr val="7030A0"/>
                </a:solidFill>
                <a:latin typeface="Comic Sans MS" panose="030F0702030302020204" pitchFamily="66" charset="0"/>
                <a:ea typeface="隶书" panose="02010509060101010101" pitchFamily="49" charset="-122"/>
                <a:cs typeface="+mj-cs"/>
              </a:rPr>
              <a:t>和零交叉决策水平t</a:t>
            </a:r>
            <a:r>
              <a:rPr lang="en-US" altLang="zh-CN" sz="2400" b="1" baseline="-25000" dirty="0" err="1">
                <a:solidFill>
                  <a:srgbClr val="7030A0"/>
                </a:solidFill>
                <a:latin typeface="Comic Sans MS" panose="030F0702030302020204" pitchFamily="66" charset="0"/>
                <a:ea typeface="隶书" panose="02010509060101010101" pitchFamily="49" charset="-122"/>
                <a:cs typeface="+mj-cs"/>
              </a:rPr>
              <a:t>TH</a:t>
            </a:r>
            <a:r>
              <a:rPr lang="en-US" altLang="zh-CN" sz="2400" b="1" dirty="0" err="1">
                <a:solidFill>
                  <a:srgbClr val="7030A0"/>
                </a:solidFill>
                <a:latin typeface="Comic Sans MS" panose="030F0702030302020204" pitchFamily="66" charset="0"/>
                <a:ea typeface="隶书" panose="02010509060101010101" pitchFamily="49" charset="-122"/>
                <a:cs typeface="+mj-cs"/>
              </a:rPr>
              <a:t>的组合效应</a:t>
            </a:r>
            <a:endParaRPr lang="en-US" altLang="zh-CN" sz="2400" b="1" dirty="0">
              <a:solidFill>
                <a:srgbClr val="7030A0"/>
              </a:solidFill>
              <a:latin typeface="Comic Sans MS" panose="030F0702030302020204" pitchFamily="66" charset="0"/>
              <a:ea typeface="隶书" panose="02010509060101010101" pitchFamily="49" charset="-122"/>
              <a:cs typeface="+mj-cs"/>
            </a:endParaRPr>
          </a:p>
        </p:txBody>
      </p:sp>
      <p:sp>
        <p:nvSpPr>
          <p:cNvPr id="2" name="矩形 1"/>
          <p:cNvSpPr/>
          <p:nvPr/>
        </p:nvSpPr>
        <p:spPr>
          <a:xfrm>
            <a:off x="442906" y="2000912"/>
            <a:ext cx="8258188" cy="461665"/>
          </a:xfrm>
          <a:prstGeom prst="rect">
            <a:avLst/>
          </a:prstGeom>
        </p:spPr>
        <p:txBody>
          <a:bodyPr wrap="square">
            <a:spAutoFit/>
          </a:bodyPr>
          <a:lstStyle/>
          <a:p>
            <a:r>
              <a:rPr lang="en-US" altLang="zh-CN" sz="2400" b="1" dirty="0"/>
              <a:t>假设两组随机变量是独立的</a:t>
            </a:r>
          </a:p>
        </p:txBody>
      </p:sp>
      <p:graphicFrame>
        <p:nvGraphicFramePr>
          <p:cNvPr id="7" name="对象 6"/>
          <p:cNvGraphicFramePr>
            <a:graphicFrameLocks noChangeAspect="1"/>
          </p:cNvGraphicFramePr>
          <p:nvPr/>
        </p:nvGraphicFramePr>
        <p:xfrm>
          <a:off x="683568" y="3212976"/>
          <a:ext cx="7398562" cy="2808312"/>
        </p:xfrm>
        <a:graphic>
          <a:graphicData uri="http://schemas.openxmlformats.org/presentationml/2006/ole">
            <mc:AlternateContent xmlns:mc="http://schemas.openxmlformats.org/markup-compatibility/2006">
              <mc:Choice xmlns:v="urn:schemas-microsoft-com:vml" Requires="v">
                <p:oleObj spid="_x0000_s105623" name="Equation" r:id="rId4" imgW="86258400" imgH="28956000" progId="Equation.DSMT4">
                  <p:embed/>
                </p:oleObj>
              </mc:Choice>
              <mc:Fallback>
                <p:oleObj name="Equation" r:id="rId4" imgW="86258400" imgH="28956000" progId="Equation.DSMT4">
                  <p:embed/>
                  <p:pic>
                    <p:nvPicPr>
                      <p:cNvPr id="0" name="Object 1"/>
                      <p:cNvPicPr>
                        <a:picLocks noChangeAspect="1" noChangeArrowheads="1"/>
                      </p:cNvPicPr>
                      <p:nvPr/>
                    </p:nvPicPr>
                    <p:blipFill>
                      <a:blip r:embed="rId5"/>
                      <a:srcRect/>
                      <a:stretch>
                        <a:fillRect/>
                      </a:stretch>
                    </p:blipFill>
                    <p:spPr bwMode="auto">
                      <a:xfrm>
                        <a:off x="683568" y="3212976"/>
                        <a:ext cx="7398562" cy="280831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文本框 3"/>
              <p:cNvSpPr txBox="1"/>
              <p:nvPr/>
            </p:nvSpPr>
            <p:spPr>
              <a:xfrm>
                <a:off x="2339752" y="3212976"/>
                <a:ext cx="3482428"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solidFill>
                                <a:srgbClr val="000000"/>
                              </a:solidFill>
                              <a:latin typeface="Cambria Math" panose="02040503050406030204" pitchFamily="18" charset="0"/>
                            </a:rPr>
                          </m:ctrlPr>
                        </m:dPr>
                        <m:e>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𝑃</m:t>
                              </m:r>
                            </m:e>
                            <m:sub>
                              <m:r>
                                <a:rPr lang="en-US" altLang="zh-CN" sz="2800" b="0" i="1" smtClean="0">
                                  <a:solidFill>
                                    <a:srgbClr val="000000"/>
                                  </a:solidFill>
                                  <a:latin typeface="Cambria Math" panose="02040503050406030204" pitchFamily="18" charset="0"/>
                                </a:rPr>
                                <m:t>𝑒</m:t>
                              </m:r>
                            </m:sub>
                          </m:sSub>
                          <m:d>
                            <m:dPr>
                              <m:ctrlPr>
                                <a:rPr lang="en-US" altLang="zh-CN" sz="2800" b="0" i="1" smtClean="0">
                                  <a:solidFill>
                                    <a:srgbClr val="000000"/>
                                  </a:solidFill>
                                  <a:latin typeface="Cambria Math" panose="02040503050406030204" pitchFamily="18" charset="0"/>
                                </a:rPr>
                              </m:ctrlPr>
                            </m:dPr>
                            <m:e>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𝑡</m:t>
                                  </m:r>
                                </m:e>
                                <m:sub>
                                  <m:r>
                                    <a:rPr lang="en-US" altLang="zh-CN" sz="2800" b="0" i="1" smtClean="0">
                                      <a:solidFill>
                                        <a:srgbClr val="000000"/>
                                      </a:solidFill>
                                      <a:latin typeface="Cambria Math" panose="02040503050406030204" pitchFamily="18" charset="0"/>
                                    </a:rPr>
                                    <m:t>𝑇𝐻</m:t>
                                  </m:r>
                                </m:sub>
                              </m:sSub>
                            </m:e>
                          </m:d>
                          <m:r>
                            <a:rPr lang="en-US" altLang="zh-CN" sz="2800" b="0" i="1" smtClean="0">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𝑃</m:t>
                              </m:r>
                            </m:e>
                            <m:sub>
                              <m:r>
                                <a:rPr lang="en-US" altLang="zh-CN" sz="2800" i="1">
                                  <a:solidFill>
                                    <a:srgbClr val="000000"/>
                                  </a:solidFill>
                                  <a:latin typeface="Cambria Math" panose="02040503050406030204" pitchFamily="18" charset="0"/>
                                </a:rPr>
                                <m:t>𝑒</m:t>
                              </m:r>
                            </m:sub>
                          </m:sSub>
                          <m:d>
                            <m:dPr>
                              <m:ctrlPr>
                                <a:rPr lang="en-US" altLang="zh-CN" sz="2800" i="1">
                                  <a:solidFill>
                                    <a:srgbClr val="000000"/>
                                  </a:solidFill>
                                  <a:latin typeface="Cambria Math" panose="02040503050406030204" pitchFamily="18" charset="0"/>
                                </a:rPr>
                              </m:ctrlPr>
                            </m:dPr>
                            <m:e>
                              <m:sSub>
                                <m:sSubPr>
                                  <m:ctrlPr>
                                    <a:rPr lang="en-US" altLang="zh-CN"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𝑉</m:t>
                                  </m:r>
                                </m:e>
                                <m:sub>
                                  <m:r>
                                    <a:rPr lang="en-US" altLang="zh-CN" sz="2800" i="1">
                                      <a:solidFill>
                                        <a:srgbClr val="000000"/>
                                      </a:solidFill>
                                      <a:latin typeface="Cambria Math" panose="02040503050406030204" pitchFamily="18" charset="0"/>
                                    </a:rPr>
                                    <m:t>𝑇𝐻</m:t>
                                  </m:r>
                                </m:sub>
                              </m:sSub>
                            </m:e>
                          </m:d>
                        </m:e>
                      </m:d>
                      <m:r>
                        <a:rPr lang="en-US" altLang="zh-CN" sz="2800" b="0" i="1" smtClean="0">
                          <a:solidFill>
                            <a:srgbClr val="000000"/>
                          </a:solidFill>
                          <a:latin typeface="Cambria Math" panose="02040503050406030204" pitchFamily="18" charset="0"/>
                        </a:rPr>
                        <m:t>/2</m:t>
                      </m:r>
                    </m:oMath>
                  </m:oMathPara>
                </a14:m>
                <a:endParaRPr lang="zh-CN" altLang="en-US" sz="2800" dirty="0">
                  <a:solidFill>
                    <a:srgbClr val="00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339752" y="3212976"/>
                <a:ext cx="3482428" cy="43088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8" name="标题 1">
            <a:extLst>
              <a:ext uri="{FF2B5EF4-FFF2-40B4-BE49-F238E27FC236}">
                <a16:creationId xmlns:a16="http://schemas.microsoft.com/office/drawing/2014/main" id="{0C94376B-A3F2-4E35-94FF-188F0F7E167D}"/>
              </a:ext>
            </a:extLst>
          </p:cNvPr>
          <p:cNvSpPr txBox="1">
            <a:spLocks/>
          </p:cNvSpPr>
          <p:nvPr/>
        </p:nvSpPr>
        <p:spPr bwMode="auto">
          <a:xfrm>
            <a:off x="3203848" y="16745"/>
            <a:ext cx="5700133" cy="1070099"/>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5.4. </a:t>
            </a:r>
            <a:r>
              <a:rPr lang="zh-CN" altLang="en-US" sz="3200" kern="0">
                <a:solidFill>
                  <a:srgbClr val="990000"/>
                </a:solidFill>
                <a:latin typeface="Comic Sans MS" panose="030F0702030302020204" pitchFamily="66" charset="0"/>
                <a:ea typeface="隶书" panose="02010509060101010101" pitchFamily="49" charset="-122"/>
              </a:rPr>
              <a:t>串行通信通道</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843807" y="-27384"/>
            <a:ext cx="6300193" cy="854075"/>
          </a:xfrm>
          <a:noFill/>
        </p:spPr>
        <p:txBody>
          <a:bodyPr anchor="ctr"/>
          <a:lstStyle/>
          <a:p>
            <a:pPr marL="342900" indent="-342900" algn="ctr"/>
            <a:r>
              <a:rPr lang="en-US" altLang="zh-CN" sz="3600" dirty="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rPr>
              <a:t>误码率测量</a:t>
            </a:r>
          </a:p>
        </p:txBody>
      </p:sp>
      <p:sp>
        <p:nvSpPr>
          <p:cNvPr id="2" name="矩形 1"/>
          <p:cNvSpPr/>
          <p:nvPr/>
        </p:nvSpPr>
        <p:spPr>
          <a:xfrm>
            <a:off x="306389" y="1124744"/>
            <a:ext cx="8258188" cy="830997"/>
          </a:xfrm>
          <a:prstGeom prst="rect">
            <a:avLst/>
          </a:prstGeom>
        </p:spPr>
        <p:txBody>
          <a:bodyPr wrap="square">
            <a:spAutoFit/>
          </a:bodyPr>
          <a:lstStyle/>
          <a:p>
            <a:r>
              <a:rPr lang="zh-CN" altLang="en-US" sz="2400" b="1" dirty="0"/>
              <a:t>比特出错概率</a:t>
            </a:r>
            <a:r>
              <a:rPr lang="en-US" altLang="zh-CN" sz="2400" b="1" dirty="0"/>
              <a:t>（</a:t>
            </a:r>
            <a:r>
              <a:rPr lang="en-US" altLang="zh-CN" sz="2400" b="1" dirty="0" err="1"/>
              <a:t>BER）定义为平均传输错误数μ</a:t>
            </a:r>
            <a:r>
              <a:rPr lang="en-US" altLang="zh-CN" sz="2400" b="1" baseline="-25000" dirty="0" err="1"/>
              <a:t>Ne</a:t>
            </a:r>
            <a:r>
              <a:rPr lang="en-US" altLang="zh-CN" sz="2400" b="1" dirty="0" err="1"/>
              <a:t>除以指定时间间隔内发送的总位数N</a:t>
            </a:r>
            <a:r>
              <a:rPr lang="en-US" altLang="zh-CN" sz="2400" b="1" baseline="-25000" dirty="0" err="1"/>
              <a:t>T</a:t>
            </a:r>
            <a:endParaRPr lang="en-US" altLang="zh-CN" sz="24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3054264776"/>
              </p:ext>
            </p:extLst>
          </p:nvPr>
        </p:nvGraphicFramePr>
        <p:xfrm>
          <a:off x="2987824" y="1955741"/>
          <a:ext cx="2269304" cy="1380460"/>
        </p:xfrm>
        <a:graphic>
          <a:graphicData uri="http://schemas.openxmlformats.org/presentationml/2006/ole">
            <mc:AlternateContent xmlns:mc="http://schemas.openxmlformats.org/markup-compatibility/2006">
              <mc:Choice xmlns:v="urn:schemas-microsoft-com:vml" Requires="v">
                <p:oleObj spid="_x0000_s107925" name="Equation" r:id="rId4" imgW="748665" imgH="431800" progId="Equation.DSMT4">
                  <p:embed/>
                </p:oleObj>
              </mc:Choice>
              <mc:Fallback>
                <p:oleObj name="Equation" r:id="rId4" imgW="748665" imgH="431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1955741"/>
                        <a:ext cx="2269304" cy="1380460"/>
                      </a:xfrm>
                      <a:prstGeom prst="rect">
                        <a:avLst/>
                      </a:prstGeom>
                      <a:noFill/>
                    </p:spPr>
                  </p:pic>
                </p:oleObj>
              </mc:Fallback>
            </mc:AlternateContent>
          </a:graphicData>
        </a:graphic>
      </p:graphicFrame>
      <p:sp>
        <p:nvSpPr>
          <p:cNvPr id="6" name="矩形 5"/>
          <p:cNvSpPr/>
          <p:nvPr/>
        </p:nvSpPr>
        <p:spPr>
          <a:xfrm>
            <a:off x="306389" y="3369568"/>
            <a:ext cx="8385065" cy="830997"/>
          </a:xfrm>
          <a:prstGeom prst="rect">
            <a:avLst/>
          </a:prstGeom>
        </p:spPr>
        <p:txBody>
          <a:bodyPr wrap="square">
            <a:spAutoFit/>
          </a:bodyPr>
          <a:lstStyle/>
          <a:p>
            <a:r>
              <a:rPr lang="en-US" altLang="zh-CN" sz="2400" b="1" dirty="0"/>
              <a:t>如果将N</a:t>
            </a:r>
            <a:r>
              <a:rPr lang="en-US" altLang="zh-CN" sz="2400" b="1" baseline="-25000" dirty="0"/>
              <a:t>T</a:t>
            </a:r>
            <a:r>
              <a:rPr lang="zh-CN" altLang="en-US" sz="2400" b="1" dirty="0"/>
              <a:t>位比特</a:t>
            </a:r>
            <a:r>
              <a:rPr lang="en-US" altLang="zh-CN" sz="2400" b="1" dirty="0" err="1"/>
              <a:t>发送到接收器，则根据</a:t>
            </a:r>
            <a:r>
              <a:rPr lang="zh-CN" altLang="en-US" sz="2400" b="1" dirty="0"/>
              <a:t>前述</a:t>
            </a:r>
            <a:r>
              <a:rPr lang="en-US" altLang="zh-CN" sz="2400" b="1" dirty="0" err="1"/>
              <a:t>的概率模型，我们期望</a:t>
            </a:r>
            <a:r>
              <a:rPr lang="zh-CN" altLang="en-US" sz="2400" b="1" dirty="0"/>
              <a:t>的</a:t>
            </a:r>
            <a:r>
              <a:rPr lang="en-US" altLang="zh-CN" sz="2400" b="1" dirty="0" err="1"/>
              <a:t>平均比特错误数为</a:t>
            </a:r>
            <a:endParaRPr lang="en-US" altLang="zh-CN" sz="2400" b="1" dirty="0"/>
          </a:p>
        </p:txBody>
      </p:sp>
      <p:graphicFrame>
        <p:nvGraphicFramePr>
          <p:cNvPr id="9" name="对象 8"/>
          <p:cNvGraphicFramePr>
            <a:graphicFrameLocks noChangeAspect="1"/>
          </p:cNvGraphicFramePr>
          <p:nvPr>
            <p:extLst>
              <p:ext uri="{D42A27DB-BD31-4B8C-83A1-F6EECF244321}">
                <p14:modId xmlns:p14="http://schemas.microsoft.com/office/powerpoint/2010/main" val="1066839331"/>
              </p:ext>
            </p:extLst>
          </p:nvPr>
        </p:nvGraphicFramePr>
        <p:xfrm>
          <a:off x="3290694" y="4250978"/>
          <a:ext cx="1968334" cy="714174"/>
        </p:xfrm>
        <a:graphic>
          <a:graphicData uri="http://schemas.openxmlformats.org/presentationml/2006/ole">
            <mc:AlternateContent xmlns:mc="http://schemas.openxmlformats.org/markup-compatibility/2006">
              <mc:Choice xmlns:v="urn:schemas-microsoft-com:vml" Requires="v">
                <p:oleObj spid="_x0000_s107926" name="Equation" r:id="rId6" imgW="723900" imgH="228600" progId="Equation.DSMT4">
                  <p:embed/>
                </p:oleObj>
              </mc:Choice>
              <mc:Fallback>
                <p:oleObj name="Equation" r:id="rId6" imgW="7239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0694" y="4250978"/>
                        <a:ext cx="1968334" cy="714174"/>
                      </a:xfrm>
                      <a:prstGeom prst="rect">
                        <a:avLst/>
                      </a:prstGeom>
                      <a:noFill/>
                    </p:spPr>
                  </p:pic>
                </p:oleObj>
              </mc:Fallback>
            </mc:AlternateContent>
          </a:graphicData>
        </a:graphic>
      </p:graphicFrame>
      <p:sp>
        <p:nvSpPr>
          <p:cNvPr id="10" name="矩形 9"/>
          <p:cNvSpPr/>
          <p:nvPr/>
        </p:nvSpPr>
        <p:spPr>
          <a:xfrm>
            <a:off x="306389" y="5057197"/>
            <a:ext cx="6984776" cy="461665"/>
          </a:xfrm>
          <a:prstGeom prst="rect">
            <a:avLst/>
          </a:prstGeom>
        </p:spPr>
        <p:txBody>
          <a:bodyPr wrap="square">
            <a:spAutoFit/>
          </a:bodyPr>
          <a:lstStyle/>
          <a:p>
            <a:r>
              <a:rPr lang="zh-CN" sz="2400" b="1" dirty="0"/>
              <a:t>因此可以得到</a:t>
            </a:r>
            <a:r>
              <a:rPr lang="en-US" altLang="zh-CN" sz="2400" b="1" dirty="0"/>
              <a:t>BER</a:t>
            </a:r>
            <a:r>
              <a:rPr lang="zh-CN" altLang="en-US" sz="2400" b="1" dirty="0"/>
              <a:t>与</a:t>
            </a:r>
            <a:r>
              <a:rPr lang="en-US" altLang="zh-CN" sz="2400" b="1" dirty="0"/>
              <a:t>P</a:t>
            </a:r>
            <a:r>
              <a:rPr lang="en-US" altLang="zh-CN" sz="2400" b="1" baseline="-25000" dirty="0"/>
              <a:t>e</a:t>
            </a:r>
            <a:r>
              <a:rPr lang="zh-CN" altLang="en-US" sz="2400" b="1" dirty="0"/>
              <a:t>相等</a:t>
            </a:r>
            <a:endParaRPr lang="zh-CN" altLang="en-US" sz="2400" b="1" baseline="-25000" dirty="0"/>
          </a:p>
        </p:txBody>
      </p:sp>
      <p:graphicFrame>
        <p:nvGraphicFramePr>
          <p:cNvPr id="12" name="对象 11"/>
          <p:cNvGraphicFramePr>
            <a:graphicFrameLocks noChangeAspect="1"/>
          </p:cNvGraphicFramePr>
          <p:nvPr>
            <p:extLst>
              <p:ext uri="{D42A27DB-BD31-4B8C-83A1-F6EECF244321}">
                <p14:modId xmlns:p14="http://schemas.microsoft.com/office/powerpoint/2010/main" val="1498726233"/>
              </p:ext>
            </p:extLst>
          </p:nvPr>
        </p:nvGraphicFramePr>
        <p:xfrm>
          <a:off x="3203848" y="5682503"/>
          <a:ext cx="1674401" cy="738176"/>
        </p:xfrm>
        <a:graphic>
          <a:graphicData uri="http://schemas.openxmlformats.org/presentationml/2006/ole">
            <mc:AlternateContent xmlns:mc="http://schemas.openxmlformats.org/markup-compatibility/2006">
              <mc:Choice xmlns:v="urn:schemas-microsoft-com:vml" Requires="v">
                <p:oleObj spid="_x0000_s107927" name="Equation" r:id="rId8" imgW="609600" imgH="228600" progId="Equation.DSMT4">
                  <p:embed/>
                </p:oleObj>
              </mc:Choice>
              <mc:Fallback>
                <p:oleObj name="Equation" r:id="rId8" imgW="609600" imgH="2286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848" y="5682503"/>
                        <a:ext cx="1674401" cy="738176"/>
                      </a:xfrm>
                      <a:prstGeom prst="rect">
                        <a:avLst/>
                      </a:prstGeom>
                      <a:noFill/>
                    </p:spPr>
                  </p:pic>
                </p:oleObj>
              </mc:Fallback>
            </mc:AlternateContent>
          </a:graphicData>
        </a:graphic>
      </p:graphicFrame>
    </p:spTree>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6389" y="1124744"/>
            <a:ext cx="8258188" cy="461665"/>
          </a:xfrm>
          <a:prstGeom prst="rect">
            <a:avLst/>
          </a:prstGeom>
        </p:spPr>
        <p:txBody>
          <a:bodyPr wrap="square">
            <a:spAutoFit/>
          </a:bodyPr>
          <a:lstStyle/>
          <a:p>
            <a:r>
              <a:rPr lang="en-US" altLang="zh-CN" sz="2400" b="1" dirty="0"/>
              <a:t>BER </a:t>
            </a:r>
            <a:r>
              <a:rPr lang="zh-CN" altLang="en-US" sz="2400" b="1" dirty="0"/>
              <a:t>测试设置</a:t>
            </a:r>
          </a:p>
        </p:txBody>
      </p:sp>
      <p:pic>
        <p:nvPicPr>
          <p:cNvPr id="3" name="图片 2"/>
          <p:cNvPicPr>
            <a:picLocks noChangeAspect="1"/>
          </p:cNvPicPr>
          <p:nvPr/>
        </p:nvPicPr>
        <p:blipFill>
          <a:blip r:embed="rId4"/>
          <a:stretch>
            <a:fillRect/>
          </a:stretch>
        </p:blipFill>
        <p:spPr>
          <a:xfrm>
            <a:off x="1858963" y="1648499"/>
            <a:ext cx="4642694" cy="2006953"/>
          </a:xfrm>
          <a:prstGeom prst="rect">
            <a:avLst/>
          </a:prstGeom>
        </p:spPr>
      </p:pic>
      <p:sp>
        <p:nvSpPr>
          <p:cNvPr id="5" name="矩形 4"/>
          <p:cNvSpPr/>
          <p:nvPr/>
        </p:nvSpPr>
        <p:spPr>
          <a:xfrm>
            <a:off x="306389" y="3861048"/>
            <a:ext cx="8658099" cy="830997"/>
          </a:xfrm>
          <a:prstGeom prst="rect">
            <a:avLst/>
          </a:prstGeom>
        </p:spPr>
        <p:txBody>
          <a:bodyPr wrap="square">
            <a:spAutoFit/>
          </a:bodyPr>
          <a:lstStyle/>
          <a:p>
            <a:r>
              <a:rPr lang="en-US" altLang="zh-CN" sz="2400" b="1" dirty="0" err="1"/>
              <a:t>我们假设</a:t>
            </a:r>
            <a:r>
              <a:rPr lang="zh-CN" altLang="en-US" sz="2400" b="1" dirty="0"/>
              <a:t>错误位数量</a:t>
            </a:r>
            <a:r>
              <a:rPr lang="en-US" altLang="zh-CN" sz="2400" b="1" dirty="0" err="1"/>
              <a:t>是高斯分布的，其参数为N（μ</a:t>
            </a:r>
            <a:r>
              <a:rPr lang="en-US" altLang="zh-CN" sz="2400" b="1" baseline="-25000" dirty="0" err="1"/>
              <a:t>Ne</a:t>
            </a:r>
            <a:r>
              <a:rPr lang="en-US" altLang="zh-CN" sz="2400" b="1" dirty="0" err="1"/>
              <a:t>，σ</a:t>
            </a:r>
            <a:r>
              <a:rPr lang="en-US" altLang="zh-CN" sz="2400" b="1" baseline="-25000" dirty="0" err="1"/>
              <a:t>Ne</a:t>
            </a:r>
            <a:r>
              <a:rPr lang="en-US" altLang="zh-CN" sz="2400" b="1" dirty="0"/>
              <a:t>），则可以将BER值的变化以99.7％的置信度水平约束</a:t>
            </a:r>
            <a:r>
              <a:rPr lang="zh-CN" altLang="en-US" sz="2400" b="1" dirty="0"/>
              <a:t>为</a:t>
            </a:r>
          </a:p>
        </p:txBody>
      </p:sp>
      <p:graphicFrame>
        <p:nvGraphicFramePr>
          <p:cNvPr id="8" name="对象 7"/>
          <p:cNvGraphicFramePr>
            <a:graphicFrameLocks noChangeAspect="1"/>
          </p:cNvGraphicFramePr>
          <p:nvPr>
            <p:extLst>
              <p:ext uri="{D42A27DB-BD31-4B8C-83A1-F6EECF244321}">
                <p14:modId xmlns:p14="http://schemas.microsoft.com/office/powerpoint/2010/main" val="3124130208"/>
              </p:ext>
            </p:extLst>
          </p:nvPr>
        </p:nvGraphicFramePr>
        <p:xfrm>
          <a:off x="2411760" y="5013176"/>
          <a:ext cx="4635514" cy="1080120"/>
        </p:xfrm>
        <a:graphic>
          <a:graphicData uri="http://schemas.openxmlformats.org/presentationml/2006/ole">
            <mc:AlternateContent xmlns:mc="http://schemas.openxmlformats.org/markup-compatibility/2006">
              <mc:Choice xmlns:v="urn:schemas-microsoft-com:vml" Requires="v">
                <p:oleObj spid="_x0000_s108681" name="Equation" r:id="rId5" imgW="1981200" imgH="457200" progId="Equation.DSMT4">
                  <p:embed/>
                </p:oleObj>
              </mc:Choice>
              <mc:Fallback>
                <p:oleObj name="Equation" r:id="rId5" imgW="1981200" imgH="457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5013176"/>
                        <a:ext cx="4635514" cy="1080120"/>
                      </a:xfrm>
                      <a:prstGeom prst="rect">
                        <a:avLst/>
                      </a:prstGeom>
                      <a:noFill/>
                    </p:spPr>
                  </p:pic>
                </p:oleObj>
              </mc:Fallback>
            </mc:AlternateContent>
          </a:graphicData>
        </a:graphic>
      </p:graphicFrame>
      <p:sp>
        <p:nvSpPr>
          <p:cNvPr id="9" name="标题 1"/>
          <p:cNvSpPr txBox="1"/>
          <p:nvPr/>
        </p:nvSpPr>
        <p:spPr bwMode="auto">
          <a:xfrm>
            <a:off x="2987823" y="-27384"/>
            <a:ext cx="6156177"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694" y="981456"/>
            <a:ext cx="8258188" cy="461665"/>
          </a:xfrm>
          <a:prstGeom prst="rect">
            <a:avLst/>
          </a:prstGeom>
        </p:spPr>
        <p:txBody>
          <a:bodyPr wrap="square">
            <a:spAutoFit/>
          </a:bodyPr>
          <a:lstStyle/>
          <a:p>
            <a:r>
              <a:rPr lang="en-US" altLang="zh-CN" sz="2400" b="1" dirty="0"/>
              <a:t>传输比特错误不服从高斯统计，而是更紧密地遵循二项分布</a:t>
            </a:r>
          </a:p>
        </p:txBody>
      </p:sp>
      <p:graphicFrame>
        <p:nvGraphicFramePr>
          <p:cNvPr id="6" name="对象 5"/>
          <p:cNvGraphicFramePr>
            <a:graphicFrameLocks noChangeAspect="1"/>
          </p:cNvGraphicFramePr>
          <p:nvPr>
            <p:extLst>
              <p:ext uri="{D42A27DB-BD31-4B8C-83A1-F6EECF244321}">
                <p14:modId xmlns:p14="http://schemas.microsoft.com/office/powerpoint/2010/main" val="1899276696"/>
              </p:ext>
            </p:extLst>
          </p:nvPr>
        </p:nvGraphicFramePr>
        <p:xfrm>
          <a:off x="1115616" y="1639303"/>
          <a:ext cx="6613133" cy="1437130"/>
        </p:xfrm>
        <a:graphic>
          <a:graphicData uri="http://schemas.openxmlformats.org/presentationml/2006/ole">
            <mc:AlternateContent xmlns:mc="http://schemas.openxmlformats.org/markup-compatibility/2006">
              <mc:Choice xmlns:v="urn:schemas-microsoft-com:vml" Requires="v">
                <p:oleObj spid="_x0000_s109967" name="Equation" r:id="rId4" imgW="4114800" imgH="914400" progId="Equation.DSMT4">
                  <p:embed/>
                </p:oleObj>
              </mc:Choice>
              <mc:Fallback>
                <p:oleObj name="Equation" r:id="rId4" imgW="4114800" imgH="914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639303"/>
                        <a:ext cx="6613133" cy="1437130"/>
                      </a:xfrm>
                      <a:prstGeom prst="rect">
                        <a:avLst/>
                      </a:prstGeom>
                      <a:noFill/>
                    </p:spPr>
                  </p:pic>
                </p:oleObj>
              </mc:Fallback>
            </mc:AlternateContent>
          </a:graphicData>
        </a:graphic>
      </p:graphicFrame>
      <p:sp>
        <p:nvSpPr>
          <p:cNvPr id="7" name="矩形 6"/>
          <p:cNvSpPr/>
          <p:nvPr/>
        </p:nvSpPr>
        <p:spPr>
          <a:xfrm>
            <a:off x="383838" y="2922949"/>
            <a:ext cx="8376324" cy="461665"/>
          </a:xfrm>
          <a:prstGeom prst="rect">
            <a:avLst/>
          </a:prstGeom>
        </p:spPr>
        <p:txBody>
          <a:bodyPr wrap="square">
            <a:spAutoFit/>
          </a:bodyPr>
          <a:lstStyle/>
          <a:p>
            <a:r>
              <a:rPr lang="en-US" altLang="zh-CN" sz="2400" b="1" dirty="0" err="1"/>
              <a:t>二项分布具有以下均值和标准差</a:t>
            </a:r>
            <a:endParaRPr lang="en-US" altLang="zh-CN" sz="2400" b="1" dirty="0"/>
          </a:p>
        </p:txBody>
      </p:sp>
      <p:graphicFrame>
        <p:nvGraphicFramePr>
          <p:cNvPr id="10" name="对象 9"/>
          <p:cNvGraphicFramePr>
            <a:graphicFrameLocks noChangeAspect="1"/>
          </p:cNvGraphicFramePr>
          <p:nvPr>
            <p:extLst>
              <p:ext uri="{D42A27DB-BD31-4B8C-83A1-F6EECF244321}">
                <p14:modId xmlns:p14="http://schemas.microsoft.com/office/powerpoint/2010/main" val="2606082707"/>
              </p:ext>
            </p:extLst>
          </p:nvPr>
        </p:nvGraphicFramePr>
        <p:xfrm>
          <a:off x="3203848" y="3389820"/>
          <a:ext cx="2304256" cy="1021346"/>
        </p:xfrm>
        <a:graphic>
          <a:graphicData uri="http://schemas.openxmlformats.org/presentationml/2006/ole">
            <mc:AlternateContent xmlns:mc="http://schemas.openxmlformats.org/markup-compatibility/2006">
              <mc:Choice xmlns:v="urn:schemas-microsoft-com:vml" Requires="v">
                <p:oleObj spid="_x0000_s109968" name="Equation" r:id="rId6" imgW="1143000" imgH="508000" progId="Equation.DSMT4">
                  <p:embed/>
                </p:oleObj>
              </mc:Choice>
              <mc:Fallback>
                <p:oleObj name="Equation" r:id="rId6" imgW="1143000" imgH="508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848" y="3389820"/>
                        <a:ext cx="2304256" cy="1021346"/>
                      </a:xfrm>
                      <a:prstGeom prst="rect">
                        <a:avLst/>
                      </a:prstGeom>
                      <a:noFill/>
                    </p:spPr>
                  </p:pic>
                </p:oleObj>
              </mc:Fallback>
            </mc:AlternateContent>
          </a:graphicData>
        </a:graphic>
      </p:graphicFrame>
      <p:sp>
        <p:nvSpPr>
          <p:cNvPr id="11" name="矩形 10"/>
          <p:cNvSpPr/>
          <p:nvPr/>
        </p:nvSpPr>
        <p:spPr>
          <a:xfrm>
            <a:off x="446754" y="4668260"/>
            <a:ext cx="8089331" cy="461665"/>
          </a:xfrm>
          <a:prstGeom prst="rect">
            <a:avLst/>
          </a:prstGeom>
        </p:spPr>
        <p:txBody>
          <a:bodyPr wrap="square">
            <a:spAutoFit/>
          </a:bodyPr>
          <a:lstStyle/>
          <a:p>
            <a:r>
              <a:rPr lang="en-US" altLang="zh-CN" sz="2400" dirty="0" err="1"/>
              <a:t>二项分布的累积分布函数CDF可以</a:t>
            </a:r>
            <a:r>
              <a:rPr lang="zh-CN" altLang="en-US" sz="2400" dirty="0"/>
              <a:t>使用泊松近似表达</a:t>
            </a:r>
          </a:p>
        </p:txBody>
      </p:sp>
      <p:graphicFrame>
        <p:nvGraphicFramePr>
          <p:cNvPr id="13" name="对象 12"/>
          <p:cNvGraphicFramePr>
            <a:graphicFrameLocks noChangeAspect="1"/>
          </p:cNvGraphicFramePr>
          <p:nvPr>
            <p:extLst>
              <p:ext uri="{D42A27DB-BD31-4B8C-83A1-F6EECF244321}">
                <p14:modId xmlns:p14="http://schemas.microsoft.com/office/powerpoint/2010/main" val="3980322597"/>
              </p:ext>
            </p:extLst>
          </p:nvPr>
        </p:nvGraphicFramePr>
        <p:xfrm>
          <a:off x="867463" y="5373835"/>
          <a:ext cx="7634477" cy="1027444"/>
        </p:xfrm>
        <a:graphic>
          <a:graphicData uri="http://schemas.openxmlformats.org/presentationml/2006/ole">
            <mc:AlternateContent xmlns:mc="http://schemas.openxmlformats.org/markup-compatibility/2006">
              <mc:Choice xmlns:v="urn:schemas-microsoft-com:vml" Requires="v">
                <p:oleObj spid="_x0000_s109969" name="Equation" r:id="rId8" imgW="3683000" imgH="482600" progId="Equation.DSMT4">
                  <p:embed/>
                </p:oleObj>
              </mc:Choice>
              <mc:Fallback>
                <p:oleObj name="Equation" r:id="rId8" imgW="3683000" imgH="482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463" y="5373835"/>
                        <a:ext cx="7634477" cy="1027444"/>
                      </a:xfrm>
                      <a:prstGeom prst="rect">
                        <a:avLst/>
                      </a:prstGeom>
                      <a:noFill/>
                    </p:spPr>
                  </p:pic>
                </p:oleObj>
              </mc:Fallback>
            </mc:AlternateContent>
          </a:graphicData>
        </a:graphic>
      </p:graphicFrame>
      <p:sp>
        <p:nvSpPr>
          <p:cNvPr id="12" name="标题 1"/>
          <p:cNvSpPr txBox="1"/>
          <p:nvPr/>
        </p:nvSpPr>
        <p:spPr bwMode="auto">
          <a:xfrm>
            <a:off x="2987823" y="93033"/>
            <a:ext cx="6156177"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0171" y="1086308"/>
            <a:ext cx="8433829" cy="830997"/>
          </a:xfrm>
          <a:prstGeom prst="rect">
            <a:avLst/>
          </a:prstGeom>
        </p:spPr>
        <p:txBody>
          <a:bodyPr wrap="square">
            <a:spAutoFit/>
          </a:bodyPr>
          <a:lstStyle/>
          <a:p>
            <a:r>
              <a:rPr lang="zh-CN" altLang="en-US" sz="2400" b="1" dirty="0">
                <a:sym typeface="+mn-ea"/>
              </a:rPr>
              <a:t>当N</a:t>
            </a:r>
            <a:r>
              <a:rPr lang="zh-CN" altLang="en-US" sz="2400" b="1" baseline="-25000" dirty="0">
                <a:sym typeface="+mn-ea"/>
              </a:rPr>
              <a:t>T</a:t>
            </a:r>
            <a:r>
              <a:rPr lang="zh-CN" altLang="en-US" sz="2400" b="1" dirty="0">
                <a:sym typeface="+mn-ea"/>
              </a:rPr>
              <a:t> </a:t>
            </a:r>
            <a:r>
              <a:rPr lang="en-US" altLang="zh-CN" sz="2400" b="1" dirty="0">
                <a:latin typeface="仿宋" panose="02010609060101010101" pitchFamily="49" charset="-122"/>
                <a:ea typeface="仿宋" panose="02010609060101010101" pitchFamily="49" charset="-122"/>
                <a:sym typeface="+mn-ea"/>
              </a:rPr>
              <a:t>×</a:t>
            </a:r>
            <a:r>
              <a:rPr lang="zh-CN" altLang="en-US" sz="2400" b="1" dirty="0">
                <a:sym typeface="+mn-ea"/>
              </a:rPr>
              <a:t>BER &lt;10时，可以进一步简化</a:t>
            </a:r>
            <a:endParaRPr lang="zh-CN" altLang="en-US" sz="2400" b="1" dirty="0"/>
          </a:p>
          <a:p>
            <a:endParaRPr lang="zh-CN" altLang="en-US" sz="24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3397420841"/>
              </p:ext>
            </p:extLst>
          </p:nvPr>
        </p:nvGraphicFramePr>
        <p:xfrm>
          <a:off x="2496636" y="1584783"/>
          <a:ext cx="3877466" cy="775493"/>
        </p:xfrm>
        <a:graphic>
          <a:graphicData uri="http://schemas.openxmlformats.org/presentationml/2006/ole">
            <mc:AlternateContent xmlns:mc="http://schemas.openxmlformats.org/markup-compatibility/2006">
              <mc:Choice xmlns:v="urn:schemas-microsoft-com:vml" Requires="v">
                <p:oleObj spid="_x0000_s111111" name="Equation" r:id="rId4" imgW="2273300" imgH="444500" progId="Equation.DSMT4">
                  <p:embed/>
                </p:oleObj>
              </mc:Choice>
              <mc:Fallback>
                <p:oleObj name="Equation" r:id="rId4" imgW="2273300" imgH="4445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636" y="1584783"/>
                        <a:ext cx="3877466" cy="775493"/>
                      </a:xfrm>
                      <a:prstGeom prst="rect">
                        <a:avLst/>
                      </a:prstGeom>
                      <a:noFill/>
                    </p:spPr>
                  </p:pic>
                </p:oleObj>
              </mc:Fallback>
            </mc:AlternateContent>
          </a:graphicData>
        </a:graphic>
      </p:graphicFrame>
      <p:sp>
        <p:nvSpPr>
          <p:cNvPr id="5" name="矩形 4"/>
          <p:cNvSpPr/>
          <p:nvPr/>
        </p:nvSpPr>
        <p:spPr>
          <a:xfrm>
            <a:off x="134107" y="2381137"/>
            <a:ext cx="9009893" cy="830997"/>
          </a:xfrm>
          <a:prstGeom prst="rect">
            <a:avLst/>
          </a:prstGeom>
        </p:spPr>
        <p:txBody>
          <a:bodyPr wrap="square">
            <a:spAutoFit/>
          </a:bodyPr>
          <a:lstStyle/>
          <a:p>
            <a:r>
              <a:rPr lang="en-US" altLang="zh-CN" sz="2400" b="1" dirty="0"/>
              <a:t>假设单个误码概率Pe等于期望的BER，我们进一步将N</a:t>
            </a:r>
            <a:r>
              <a:rPr lang="en-US" altLang="zh-CN" sz="2400" b="1" baseline="-25000" dirty="0"/>
              <a:t>E</a:t>
            </a:r>
            <a:r>
              <a:rPr lang="en-US" altLang="zh-CN" sz="2400" b="1" dirty="0"/>
              <a:t>误码概率设置为置信度参数α</a:t>
            </a:r>
          </a:p>
        </p:txBody>
      </p:sp>
      <p:graphicFrame>
        <p:nvGraphicFramePr>
          <p:cNvPr id="9" name="对象 8"/>
          <p:cNvGraphicFramePr>
            <a:graphicFrameLocks noChangeAspect="1"/>
          </p:cNvGraphicFramePr>
          <p:nvPr>
            <p:extLst>
              <p:ext uri="{D42A27DB-BD31-4B8C-83A1-F6EECF244321}">
                <p14:modId xmlns:p14="http://schemas.microsoft.com/office/powerpoint/2010/main" val="1018525696"/>
              </p:ext>
            </p:extLst>
          </p:nvPr>
        </p:nvGraphicFramePr>
        <p:xfrm>
          <a:off x="2987824" y="3133784"/>
          <a:ext cx="3353526" cy="534998"/>
        </p:xfrm>
        <a:graphic>
          <a:graphicData uri="http://schemas.openxmlformats.org/presentationml/2006/ole">
            <mc:AlternateContent xmlns:mc="http://schemas.openxmlformats.org/markup-compatibility/2006">
              <mc:Choice xmlns:v="urn:schemas-microsoft-com:vml" Requires="v">
                <p:oleObj spid="_x0000_s111112" name="Equation" r:id="rId6" imgW="1625600" imgH="228600" progId="Equation.DSMT4">
                  <p:embed/>
                </p:oleObj>
              </mc:Choice>
              <mc:Fallback>
                <p:oleObj name="Equation" r:id="rId6" imgW="16256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824" y="3133784"/>
                        <a:ext cx="3353526" cy="534998"/>
                      </a:xfrm>
                      <a:prstGeom prst="rect">
                        <a:avLst/>
                      </a:prstGeom>
                      <a:noFill/>
                    </p:spPr>
                  </p:pic>
                </p:oleObj>
              </mc:Fallback>
            </mc:AlternateContent>
          </a:graphicData>
        </a:graphic>
      </p:graphicFrame>
      <p:sp>
        <p:nvSpPr>
          <p:cNvPr id="12" name="矩形 11"/>
          <p:cNvSpPr/>
          <p:nvPr/>
        </p:nvSpPr>
        <p:spPr>
          <a:xfrm>
            <a:off x="163534" y="3710504"/>
            <a:ext cx="8800954" cy="461665"/>
          </a:xfrm>
          <a:prstGeom prst="rect">
            <a:avLst/>
          </a:prstGeom>
        </p:spPr>
        <p:txBody>
          <a:bodyPr wrap="square">
            <a:spAutoFit/>
          </a:bodyPr>
          <a:lstStyle/>
          <a:p>
            <a:r>
              <a:rPr lang="en-US" altLang="zh-CN" sz="2400" b="1" dirty="0"/>
              <a:t>习惯上将（1-α）表示为置信度水平（CL），以百分比表示</a:t>
            </a:r>
          </a:p>
        </p:txBody>
      </p:sp>
      <p:graphicFrame>
        <p:nvGraphicFramePr>
          <p:cNvPr id="15" name="对象 14"/>
          <p:cNvGraphicFramePr>
            <a:graphicFrameLocks noChangeAspect="1"/>
          </p:cNvGraphicFramePr>
          <p:nvPr>
            <p:extLst>
              <p:ext uri="{D42A27DB-BD31-4B8C-83A1-F6EECF244321}">
                <p14:modId xmlns:p14="http://schemas.microsoft.com/office/powerpoint/2010/main" val="3852995914"/>
              </p:ext>
            </p:extLst>
          </p:nvPr>
        </p:nvGraphicFramePr>
        <p:xfrm>
          <a:off x="3203849" y="4421079"/>
          <a:ext cx="1440160" cy="433446"/>
        </p:xfrm>
        <a:graphic>
          <a:graphicData uri="http://schemas.openxmlformats.org/presentationml/2006/ole">
            <mc:AlternateContent xmlns:mc="http://schemas.openxmlformats.org/markup-compatibility/2006">
              <mc:Choice xmlns:v="urn:schemas-microsoft-com:vml" Requires="v">
                <p:oleObj spid="_x0000_s111113" name="Equation" r:id="rId8" imgW="672465" imgH="177800" progId="Equation.DSMT4">
                  <p:embed/>
                </p:oleObj>
              </mc:Choice>
              <mc:Fallback>
                <p:oleObj name="Equation" r:id="rId8" imgW="672465" imgH="177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849" y="4421079"/>
                        <a:ext cx="1440160" cy="433446"/>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068509697"/>
              </p:ext>
            </p:extLst>
          </p:nvPr>
        </p:nvGraphicFramePr>
        <p:xfrm>
          <a:off x="985945" y="5216432"/>
          <a:ext cx="7172109" cy="947508"/>
        </p:xfrm>
        <a:graphic>
          <a:graphicData uri="http://schemas.openxmlformats.org/presentationml/2006/ole">
            <mc:AlternateContent xmlns:mc="http://schemas.openxmlformats.org/markup-compatibility/2006">
              <mc:Choice xmlns:v="urn:schemas-microsoft-com:vml" Requires="v">
                <p:oleObj spid="_x0000_s111114" name="Equation" r:id="rId10" imgW="3454400" imgH="444500" progId="Equation.DSMT4">
                  <p:embed/>
                </p:oleObj>
              </mc:Choice>
              <mc:Fallback>
                <p:oleObj name="Equation" r:id="rId10" imgW="3454400" imgH="4445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945" y="5216432"/>
                        <a:ext cx="7172109" cy="947508"/>
                      </a:xfrm>
                      <a:prstGeom prst="rect">
                        <a:avLst/>
                      </a:prstGeom>
                      <a:noFill/>
                    </p:spPr>
                  </p:pic>
                </p:oleObj>
              </mc:Fallback>
            </mc:AlternateContent>
          </a:graphicData>
        </a:graphic>
      </p:graphicFrame>
      <p:sp>
        <p:nvSpPr>
          <p:cNvPr id="11" name="标题 1"/>
          <p:cNvSpPr txBox="1"/>
          <p:nvPr/>
        </p:nvSpPr>
        <p:spPr bwMode="auto">
          <a:xfrm>
            <a:off x="3095835" y="-27384"/>
            <a:ext cx="6048165"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339752" y="126653"/>
            <a:ext cx="6336605" cy="1066625"/>
          </a:xfrm>
          <a:noFill/>
        </p:spPr>
        <p:txBody>
          <a:bodyPr anchor="ctr"/>
          <a:lstStyle/>
          <a:p>
            <a:pPr marL="342900" indent="-342900" algn="ctr"/>
            <a:r>
              <a:rPr lang="en-US" altLang="zh-CN" sz="3200" dirty="0">
                <a:solidFill>
                  <a:srgbClr val="990000"/>
                </a:solidFill>
                <a:latin typeface="Comic Sans MS" panose="030F0702030302020204" pitchFamily="66" charset="0"/>
                <a:ea typeface="隶书" panose="02010509060101010101" pitchFamily="49" charset="-122"/>
              </a:rPr>
              <a:t>5.2. </a:t>
            </a:r>
            <a:r>
              <a:rPr lang="en-US" altLang="zh-CN" sz="3200" dirty="0">
                <a:solidFill>
                  <a:srgbClr val="990000"/>
                </a:solidFill>
                <a:ea typeface="华文细黑" panose="02010600040101010101" pitchFamily="2" charset="-122"/>
                <a:sym typeface="+mn-ea"/>
              </a:rPr>
              <a:t>时钟信号的时域属性</a:t>
            </a:r>
            <a:endParaRPr lang="zh-CN" altLang="en-US" sz="3200" dirty="0">
              <a:solidFill>
                <a:srgbClr val="990000"/>
              </a:solidFill>
              <a:latin typeface="Comic Sans MS" panose="030F0702030302020204" pitchFamily="66" charset="0"/>
              <a:ea typeface="隶书" panose="02010509060101010101" pitchFamily="49" charset="-122"/>
            </a:endParaRPr>
          </a:p>
        </p:txBody>
      </p:sp>
      <p:sp>
        <p:nvSpPr>
          <p:cNvPr id="3" name="矩形 2"/>
          <p:cNvSpPr/>
          <p:nvPr/>
        </p:nvSpPr>
        <p:spPr>
          <a:xfrm>
            <a:off x="395536" y="1268760"/>
            <a:ext cx="4507965" cy="461665"/>
          </a:xfrm>
          <a:prstGeom prst="rect">
            <a:avLst/>
          </a:prstGeom>
        </p:spPr>
        <p:txBody>
          <a:bodyPr wrap="none">
            <a:spAutoFit/>
          </a:bodyPr>
          <a:lstStyle/>
          <a:p>
            <a:r>
              <a:rPr lang="zh-CN" altLang="en-US" sz="2400" b="1" dirty="0"/>
              <a:t>定义一个频率为</a:t>
            </a:r>
            <a:r>
              <a:rPr lang="en-US" altLang="zh-CN" sz="2400" b="1" dirty="0"/>
              <a:t>f</a:t>
            </a:r>
            <a:r>
              <a:rPr lang="en-US" altLang="zh-CN" sz="2400" b="1" baseline="-25000" dirty="0"/>
              <a:t>0</a:t>
            </a:r>
            <a:r>
              <a:rPr lang="zh-CN" altLang="en-US" sz="2400" b="1" dirty="0"/>
              <a:t>的发送时钟：</a:t>
            </a:r>
            <a:r>
              <a:rPr lang="en-US" altLang="zh-CN" sz="2400" b="1" dirty="0"/>
              <a:t> </a:t>
            </a:r>
            <a:endParaRPr lang="zh-CN" altLang="en-US" sz="2400" b="1" dirty="0"/>
          </a:p>
        </p:txBody>
      </p:sp>
      <p:grpSp>
        <p:nvGrpSpPr>
          <p:cNvPr id="24" name="组合 23"/>
          <p:cNvGrpSpPr/>
          <p:nvPr/>
        </p:nvGrpSpPr>
        <p:grpSpPr>
          <a:xfrm>
            <a:off x="2699792" y="1965666"/>
            <a:ext cx="3888432" cy="2564892"/>
            <a:chOff x="1629861" y="2500258"/>
            <a:chExt cx="2894370" cy="2368904"/>
          </a:xfrm>
        </p:grpSpPr>
        <p:graphicFrame>
          <p:nvGraphicFramePr>
            <p:cNvPr id="11" name="对象 10"/>
            <p:cNvGraphicFramePr>
              <a:graphicFrameLocks noChangeAspect="1"/>
            </p:cNvGraphicFramePr>
            <p:nvPr/>
          </p:nvGraphicFramePr>
          <p:xfrm>
            <a:off x="1629861" y="2500258"/>
            <a:ext cx="2894370" cy="576064"/>
          </p:xfrm>
          <a:graphic>
            <a:graphicData uri="http://schemas.openxmlformats.org/presentationml/2006/ole">
              <mc:AlternateContent xmlns:mc="http://schemas.openxmlformats.org/markup-compatibility/2006">
                <mc:Choice xmlns:v="urn:schemas-microsoft-com:vml" Requires="v">
                  <p:oleObj spid="_x0000_s84532" name="Equation" r:id="rId3" imgW="1320800" imgH="228600" progId="Equation.DSMT4">
                    <p:embed/>
                  </p:oleObj>
                </mc:Choice>
                <mc:Fallback>
                  <p:oleObj name="Equation" r:id="rId3" imgW="13208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861" y="2500258"/>
                          <a:ext cx="2894370" cy="576064"/>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071879789"/>
                </p:ext>
              </p:extLst>
            </p:nvPr>
          </p:nvGraphicFramePr>
          <p:xfrm>
            <a:off x="1811843" y="3293588"/>
            <a:ext cx="2579479" cy="1575574"/>
          </p:xfrm>
          <a:graphic>
            <a:graphicData uri="http://schemas.openxmlformats.org/presentationml/2006/ole">
              <mc:AlternateContent xmlns:mc="http://schemas.openxmlformats.org/markup-compatibility/2006">
                <mc:Choice xmlns:v="urn:schemas-microsoft-com:vml" Requires="v">
                  <p:oleObj spid="_x0000_s84533" name="Equation" r:id="rId5" imgW="1206500" imgH="711200" progId="Equation.DSMT4">
                    <p:embed/>
                  </p:oleObj>
                </mc:Choice>
                <mc:Fallback>
                  <p:oleObj name="Equation" r:id="rId5" imgW="1206500" imgH="711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1843" y="3293588"/>
                          <a:ext cx="2579479" cy="1575574"/>
                        </a:xfrm>
                        <a:prstGeom prst="rect">
                          <a:avLst/>
                        </a:prstGeom>
                        <a:noFill/>
                      </p:spPr>
                    </p:pic>
                  </p:oleObj>
                </mc:Fallback>
              </mc:AlternateContent>
            </a:graphicData>
          </a:graphic>
        </p:graphicFrame>
      </p:grpSp>
      <p:grpSp>
        <p:nvGrpSpPr>
          <p:cNvPr id="29" name="组合 28"/>
          <p:cNvGrpSpPr/>
          <p:nvPr/>
        </p:nvGrpSpPr>
        <p:grpSpPr>
          <a:xfrm>
            <a:off x="629602" y="4725144"/>
            <a:ext cx="7884795" cy="1296144"/>
            <a:chOff x="336545" y="3817504"/>
            <a:chExt cx="7524329" cy="1038446"/>
          </a:xfrm>
        </p:grpSpPr>
        <p:sp>
          <p:nvSpPr>
            <p:cNvPr id="25" name="矩形 24"/>
            <p:cNvSpPr/>
            <p:nvPr/>
          </p:nvSpPr>
          <p:spPr>
            <a:xfrm>
              <a:off x="336545" y="3817504"/>
              <a:ext cx="7524329" cy="369877"/>
            </a:xfrm>
            <a:prstGeom prst="rect">
              <a:avLst/>
            </a:prstGeom>
          </p:spPr>
          <p:txBody>
            <a:bodyPr wrap="square">
              <a:spAutoFit/>
            </a:bodyPr>
            <a:lstStyle/>
            <a:p>
              <a:r>
                <a:rPr lang="en-US" altLang="zh-CN" sz="2400" b="1" dirty="0" err="1"/>
                <a:t>时间延迟</a:t>
              </a:r>
              <a:r>
                <a:rPr lang="zh-CN" altLang="en-US" sz="2400" b="1" dirty="0"/>
                <a:t>为</a:t>
              </a:r>
              <a:r>
                <a:rPr lang="en-US" altLang="zh-CN" sz="2400" b="1" dirty="0" err="1"/>
                <a:t>T</a:t>
              </a:r>
              <a:r>
                <a:rPr lang="en-US" altLang="zh-CN" sz="2400" b="1" baseline="-25000" dirty="0" err="1"/>
                <a:t>D</a:t>
              </a:r>
              <a:r>
                <a:rPr lang="en-US" altLang="zh-CN" sz="2400" b="1" dirty="0" err="1"/>
                <a:t>的</a:t>
              </a:r>
              <a:r>
                <a:rPr lang="zh-CN" altLang="en-US" sz="2400" b="1" dirty="0"/>
                <a:t>接收</a:t>
              </a:r>
              <a:r>
                <a:rPr lang="en-US" altLang="zh-CN" sz="2400" b="1" dirty="0" err="1"/>
                <a:t>时钟信号</a:t>
              </a:r>
              <a:r>
                <a:rPr lang="zh-CN" altLang="en-US" sz="2400" b="1" dirty="0"/>
                <a:t>模型</a:t>
              </a:r>
            </a:p>
          </p:txBody>
        </p:sp>
        <p:graphicFrame>
          <p:nvGraphicFramePr>
            <p:cNvPr id="27" name="对象 26"/>
            <p:cNvGraphicFramePr>
              <a:graphicFrameLocks noChangeAspect="1"/>
            </p:cNvGraphicFramePr>
            <p:nvPr/>
          </p:nvGraphicFramePr>
          <p:xfrm>
            <a:off x="2051720" y="4293096"/>
            <a:ext cx="3816424" cy="562854"/>
          </p:xfrm>
          <a:graphic>
            <a:graphicData uri="http://schemas.openxmlformats.org/presentationml/2006/ole">
              <mc:AlternateContent xmlns:mc="http://schemas.openxmlformats.org/markup-compatibility/2006">
                <mc:Choice xmlns:v="urn:schemas-microsoft-com:vml" Requires="v">
                  <p:oleObj spid="_x0000_s84534" name="Equation" r:id="rId7" imgW="1765300" imgH="254000" progId="Equation.DSMT4">
                    <p:embed/>
                  </p:oleObj>
                </mc:Choice>
                <mc:Fallback>
                  <p:oleObj name="Equation" r:id="rId7" imgW="1765300" imgH="2540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720" y="4293096"/>
                          <a:ext cx="3816424" cy="562854"/>
                        </a:xfrm>
                        <a:prstGeom prst="rect">
                          <a:avLst/>
                        </a:prstGeom>
                        <a:noFill/>
                      </p:spPr>
                    </p:pic>
                  </p:oleObj>
                </mc:Fallback>
              </mc:AlternateContent>
            </a:graphicData>
          </a:graphic>
        </p:graphicFrame>
      </p:grpSp>
    </p:spTree>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107" y="1205534"/>
            <a:ext cx="8983290" cy="461665"/>
          </a:xfrm>
          <a:prstGeom prst="rect">
            <a:avLst/>
          </a:prstGeom>
        </p:spPr>
        <p:txBody>
          <a:bodyPr wrap="square">
            <a:spAutoFit/>
          </a:bodyPr>
          <a:lstStyle/>
          <a:p>
            <a:r>
              <a:rPr lang="en-US" altLang="zh-CN" sz="2400" b="1" dirty="0"/>
              <a:t>2个或更少错误概率的置信度水平是BER和位长N</a:t>
            </a:r>
            <a:r>
              <a:rPr lang="en-US" altLang="zh-CN" sz="2400" b="1" baseline="-25000" dirty="0"/>
              <a:t>T</a:t>
            </a:r>
            <a:r>
              <a:rPr lang="en-US" altLang="zh-CN" sz="2400" b="1" dirty="0"/>
              <a:t>的函数。</a:t>
            </a:r>
          </a:p>
        </p:txBody>
      </p:sp>
      <p:pic>
        <p:nvPicPr>
          <p:cNvPr id="3" name="图片 2"/>
          <p:cNvPicPr>
            <a:picLocks noChangeAspect="1"/>
          </p:cNvPicPr>
          <p:nvPr/>
        </p:nvPicPr>
        <p:blipFill>
          <a:blip r:embed="rId3"/>
          <a:stretch>
            <a:fillRect/>
          </a:stretch>
        </p:blipFill>
        <p:spPr>
          <a:xfrm>
            <a:off x="1187624" y="2276872"/>
            <a:ext cx="7393557" cy="3606613"/>
          </a:xfrm>
          <a:prstGeom prst="rect">
            <a:avLst/>
          </a:prstGeom>
        </p:spPr>
      </p:pic>
      <p:sp>
        <p:nvSpPr>
          <p:cNvPr id="6" name="标题 1"/>
          <p:cNvSpPr txBox="1"/>
          <p:nvPr/>
        </p:nvSpPr>
        <p:spPr bwMode="auto">
          <a:xfrm>
            <a:off x="2483767" y="-27384"/>
            <a:ext cx="6660233"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2051719" y="-27384"/>
            <a:ext cx="7092281"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611560" y="1124744"/>
            <a:ext cx="2808312" cy="461665"/>
          </a:xfrm>
          <a:prstGeom prst="rect">
            <a:avLst/>
          </a:prstGeom>
          <a:noFill/>
        </p:spPr>
        <p:txBody>
          <a:bodyPr wrap="square" rtlCol="0">
            <a:spAutoFit/>
          </a:bodyPr>
          <a:lstStyle/>
          <a:p>
            <a:r>
              <a:rPr lang="zh-CN" altLang="en-US" sz="2400" b="1" dirty="0"/>
              <a:t>练习</a:t>
            </a:r>
            <a:r>
              <a:rPr lang="en-US" altLang="zh-CN" sz="2400" b="1" dirty="0"/>
              <a:t>5.5.1</a:t>
            </a:r>
            <a:endParaRPr lang="zh-CN" altLang="en-US" sz="2400" b="1" dirty="0"/>
          </a:p>
        </p:txBody>
      </p:sp>
      <p:sp>
        <p:nvSpPr>
          <p:cNvPr id="3" name="文本框 2"/>
          <p:cNvSpPr txBox="1"/>
          <p:nvPr/>
        </p:nvSpPr>
        <p:spPr>
          <a:xfrm>
            <a:off x="251520" y="1772816"/>
            <a:ext cx="8640960" cy="2306955"/>
          </a:xfrm>
          <a:prstGeom prst="rect">
            <a:avLst/>
          </a:prstGeom>
          <a:noFill/>
        </p:spPr>
        <p:txBody>
          <a:bodyPr wrap="square" rtlCol="0">
            <a:spAutoFit/>
          </a:bodyPr>
          <a:lstStyle/>
          <a:p>
            <a:r>
              <a:rPr lang="en-US" altLang="zh-CN" sz="2400" b="1" dirty="0"/>
              <a:t>1. 数据以10</a:t>
            </a:r>
            <a:r>
              <a:rPr lang="en-US" altLang="zh-CN" sz="2400" b="1" baseline="30000" dirty="0"/>
              <a:t>–12</a:t>
            </a:r>
            <a:r>
              <a:rPr lang="en-US" altLang="zh-CN" sz="2400" b="1" dirty="0"/>
              <a:t>的单位误码概率传输。 如果发送2×10</a:t>
            </a:r>
            <a:r>
              <a:rPr lang="en-US" altLang="zh-CN" sz="2400" b="1" baseline="30000" dirty="0"/>
              <a:t>12</a:t>
            </a:r>
            <a:r>
              <a:rPr lang="en-US" altLang="zh-CN" sz="2400" b="1" dirty="0"/>
              <a:t>比特，则无比特错误，1比特错误，2比特错误和5比特错误的概率是多少？ 预期平均错误数是多少？</a:t>
            </a:r>
          </a:p>
          <a:p>
            <a:r>
              <a:rPr lang="en-US" altLang="zh-CN" sz="2400" b="1" dirty="0"/>
              <a:t>2. 数据以10 Gbps的速率在通道上以10</a:t>
            </a:r>
            <a:r>
              <a:rPr lang="en-US" altLang="zh-CN" sz="2400" b="1" baseline="30000" dirty="0"/>
              <a:t>–11</a:t>
            </a:r>
            <a:r>
              <a:rPr lang="en-US" altLang="zh-CN" sz="2400" b="1" dirty="0"/>
              <a:t>的单位误码概率传输。 如果发送10</a:t>
            </a:r>
            <a:r>
              <a:rPr lang="en-US" altLang="zh-CN" sz="2400" b="1" baseline="30000" dirty="0"/>
              <a:t>12</a:t>
            </a:r>
            <a:r>
              <a:rPr lang="en-US" altLang="zh-CN" sz="2400" b="1" dirty="0"/>
              <a:t>位，则小于或等于1位误码，小于或等于2位误码</a:t>
            </a:r>
            <a:r>
              <a:rPr lang="zh-CN" altLang="en-US" sz="2400" b="1" dirty="0"/>
              <a:t>，</a:t>
            </a:r>
            <a:r>
              <a:rPr lang="en-US" altLang="zh-CN" sz="2400" b="1" dirty="0"/>
              <a:t>小于或等于10位误码的概率为多少。</a:t>
            </a:r>
          </a:p>
        </p:txBody>
      </p:sp>
    </p:spTree>
  </p:cSld>
  <p:clrMapOvr>
    <a:masterClrMapping/>
  </p:clrMapOvr>
  <p:transition spd="slow">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250" y="1205534"/>
            <a:ext cx="9090147" cy="830997"/>
          </a:xfrm>
          <a:prstGeom prst="rect">
            <a:avLst/>
          </a:prstGeom>
        </p:spPr>
        <p:txBody>
          <a:bodyPr wrap="square">
            <a:spAutoFit/>
          </a:bodyPr>
          <a:lstStyle/>
          <a:p>
            <a:r>
              <a:rPr lang="en-US" altLang="zh-CN" sz="2400" b="1" dirty="0" err="1"/>
              <a:t>由于N</a:t>
            </a:r>
            <a:r>
              <a:rPr lang="en-US" altLang="zh-CN" sz="2400" b="1" baseline="-25000" dirty="0" err="1"/>
              <a:t>T</a:t>
            </a:r>
            <a:r>
              <a:rPr lang="en-US" altLang="zh-CN" sz="2400" b="1" dirty="0" err="1"/>
              <a:t>表示必须通过误</a:t>
            </a:r>
            <a:r>
              <a:rPr lang="zh-CN" altLang="en-US" sz="2400" b="1" dirty="0"/>
              <a:t>码</a:t>
            </a:r>
            <a:r>
              <a:rPr lang="en-US" altLang="zh-CN" sz="2400" b="1" dirty="0" err="1"/>
              <a:t>N</a:t>
            </a:r>
            <a:r>
              <a:rPr lang="en-US" altLang="zh-CN" sz="2400" b="1" baseline="-25000" dirty="0" err="1"/>
              <a:t>E</a:t>
            </a:r>
            <a:r>
              <a:rPr lang="en-US" altLang="zh-CN" sz="2400" b="1" dirty="0" err="1"/>
              <a:t>或更小的最小比特长度，因此我们将该比特长度指定为</a:t>
            </a:r>
            <a:r>
              <a:rPr lang="en-US" altLang="zh-CN" sz="2400" b="1" dirty="0"/>
              <a:t> </a:t>
            </a:r>
            <a:r>
              <a:rPr lang="en-US" altLang="zh-CN" sz="2400" b="1" dirty="0" err="1"/>
              <a:t>N</a:t>
            </a:r>
            <a:r>
              <a:rPr lang="en-US" altLang="zh-CN" sz="2400" b="1" baseline="-25000" dirty="0" err="1"/>
              <a:t>T,min</a:t>
            </a:r>
            <a:endParaRPr lang="zh-CN" altLang="en-US" sz="2400" b="1" baseline="-25000" dirty="0"/>
          </a:p>
        </p:txBody>
      </p:sp>
      <p:graphicFrame>
        <p:nvGraphicFramePr>
          <p:cNvPr id="6" name="对象 5"/>
          <p:cNvGraphicFramePr>
            <a:graphicFrameLocks noChangeAspect="1"/>
          </p:cNvGraphicFramePr>
          <p:nvPr>
            <p:extLst>
              <p:ext uri="{D42A27DB-BD31-4B8C-83A1-F6EECF244321}">
                <p14:modId xmlns:p14="http://schemas.microsoft.com/office/powerpoint/2010/main" val="3471239552"/>
              </p:ext>
            </p:extLst>
          </p:nvPr>
        </p:nvGraphicFramePr>
        <p:xfrm>
          <a:off x="1295638" y="2543196"/>
          <a:ext cx="6552724" cy="936104"/>
        </p:xfrm>
        <a:graphic>
          <a:graphicData uri="http://schemas.openxmlformats.org/presentationml/2006/ole">
            <mc:AlternateContent xmlns:mc="http://schemas.openxmlformats.org/markup-compatibility/2006">
              <mc:Choice xmlns:v="urn:schemas-microsoft-com:vml" Requires="v">
                <p:oleObj spid="_x0000_s112770" name="Equation" r:id="rId4" imgW="3200400" imgH="482600" progId="Equation.DSMT4">
                  <p:embed/>
                </p:oleObj>
              </mc:Choice>
              <mc:Fallback>
                <p:oleObj name="Equation" r:id="rId4" imgW="32004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638" y="2543196"/>
                        <a:ext cx="6552724" cy="936104"/>
                      </a:xfrm>
                      <a:prstGeom prst="rect">
                        <a:avLst/>
                      </a:prstGeom>
                      <a:noFill/>
                    </p:spPr>
                  </p:pic>
                </p:oleObj>
              </mc:Fallback>
            </mc:AlternateContent>
          </a:graphicData>
        </a:graphic>
      </p:graphicFrame>
      <p:sp>
        <p:nvSpPr>
          <p:cNvPr id="7" name="矩形 6"/>
          <p:cNvSpPr/>
          <p:nvPr/>
        </p:nvSpPr>
        <p:spPr>
          <a:xfrm>
            <a:off x="251520" y="4221088"/>
            <a:ext cx="8640960" cy="830997"/>
          </a:xfrm>
          <a:prstGeom prst="rect">
            <a:avLst/>
          </a:prstGeom>
        </p:spPr>
        <p:txBody>
          <a:bodyPr wrap="square">
            <a:spAutoFit/>
          </a:bodyPr>
          <a:lstStyle/>
          <a:p>
            <a:r>
              <a:rPr lang="en-US" altLang="zh-CN" sz="2400" b="1" dirty="0"/>
              <a:t>N</a:t>
            </a:r>
            <a:r>
              <a:rPr lang="en-US" altLang="zh-CN" sz="2400" b="1" baseline="-25000" dirty="0"/>
              <a:t>T</a:t>
            </a:r>
            <a:r>
              <a:rPr lang="zh-CN" altLang="en-US" sz="2400" b="1" baseline="-25000" dirty="0"/>
              <a:t>，</a:t>
            </a:r>
            <a:r>
              <a:rPr lang="en-US" altLang="zh-CN" sz="2400" b="1" baseline="-25000" dirty="0" err="1"/>
              <a:t>min</a:t>
            </a:r>
            <a:r>
              <a:rPr lang="en-US" altLang="zh-CN" sz="2400" b="1" dirty="0" err="1"/>
              <a:t>可以</a:t>
            </a:r>
            <a:r>
              <a:rPr lang="zh-CN" altLang="en-US" sz="2400" b="1" dirty="0"/>
              <a:t>通过</a:t>
            </a:r>
            <a:r>
              <a:rPr lang="en-US" altLang="zh-CN" sz="2400" b="1" dirty="0" err="1"/>
              <a:t>BER和CL的特定值</a:t>
            </a:r>
            <a:r>
              <a:rPr lang="zh-CN" altLang="en-US" sz="2400" b="1" dirty="0"/>
              <a:t>求解</a:t>
            </a:r>
            <a:r>
              <a:rPr lang="en-US" altLang="zh-CN" sz="2400" b="1" dirty="0"/>
              <a:t>。 </a:t>
            </a:r>
            <a:r>
              <a:rPr lang="en-US" altLang="zh-CN" sz="2400" b="1" dirty="0" err="1"/>
              <a:t>为了获得</a:t>
            </a:r>
            <a:r>
              <a:rPr lang="zh-CN" altLang="en-US" sz="2400" b="1" dirty="0"/>
              <a:t>较高</a:t>
            </a:r>
            <a:r>
              <a:rPr lang="en-US" altLang="zh-CN" sz="2400" b="1" dirty="0"/>
              <a:t>的</a:t>
            </a:r>
            <a:r>
              <a:rPr lang="zh-CN" altLang="en-US" sz="2400" b="1" dirty="0"/>
              <a:t>置信度</a:t>
            </a:r>
            <a:r>
              <a:rPr lang="en-US" altLang="zh-CN" sz="2400" b="1" dirty="0"/>
              <a:t>，</a:t>
            </a:r>
            <a:r>
              <a:rPr lang="en-US" altLang="zh-CN" sz="2400" b="1" dirty="0" err="1"/>
              <a:t>通常必须至少获得</a:t>
            </a:r>
            <a:r>
              <a:rPr lang="zh-CN" altLang="en-US" sz="2400" b="1" dirty="0"/>
              <a:t>期望的</a:t>
            </a:r>
            <a:r>
              <a:rPr lang="en-US" altLang="zh-CN" sz="2400" b="1" dirty="0"/>
              <a:t>BER倒数的10倍</a:t>
            </a:r>
            <a:r>
              <a:rPr lang="zh-CN" altLang="en-US" sz="2400" b="1" dirty="0"/>
              <a:t>数量</a:t>
            </a:r>
            <a:r>
              <a:rPr lang="en-US" altLang="zh-CN" sz="2400" b="1" dirty="0"/>
              <a:t>。</a:t>
            </a:r>
          </a:p>
        </p:txBody>
      </p:sp>
      <p:sp>
        <p:nvSpPr>
          <p:cNvPr id="9" name="标题 1"/>
          <p:cNvSpPr txBox="1"/>
          <p:nvPr/>
        </p:nvSpPr>
        <p:spPr bwMode="auto">
          <a:xfrm>
            <a:off x="2483767" y="-27384"/>
            <a:ext cx="6660233"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1196752"/>
            <a:ext cx="8640960" cy="1200329"/>
          </a:xfrm>
          <a:prstGeom prst="rect">
            <a:avLst/>
          </a:prstGeom>
        </p:spPr>
        <p:txBody>
          <a:bodyPr wrap="square">
            <a:spAutoFit/>
          </a:bodyPr>
          <a:lstStyle/>
          <a:p>
            <a:r>
              <a:rPr lang="en-US" altLang="zh-CN" sz="2400" b="1" dirty="0" err="1"/>
              <a:t>测试的置信水平与位长</a:t>
            </a:r>
            <a:r>
              <a:rPr lang="en-US" altLang="zh-CN" sz="2400" b="1" dirty="0"/>
              <a:t> N</a:t>
            </a:r>
            <a:r>
              <a:rPr lang="en-US" altLang="zh-CN" sz="2400" b="1" baseline="-25000" dirty="0"/>
              <a:t>T</a:t>
            </a:r>
            <a:r>
              <a:rPr lang="zh-CN" altLang="en-US" sz="2400" b="1" baseline="-25000" dirty="0"/>
              <a:t>，</a:t>
            </a:r>
            <a:r>
              <a:rPr lang="en-US" altLang="zh-CN" sz="2400" b="1" baseline="-25000" dirty="0"/>
              <a:t>min </a:t>
            </a:r>
            <a:r>
              <a:rPr lang="en-US" altLang="zh-CN" sz="2400" b="1" dirty="0" err="1"/>
              <a:t>之间</a:t>
            </a:r>
            <a:r>
              <a:rPr lang="zh-CN" altLang="en-US" sz="2400" b="1" dirty="0"/>
              <a:t>有关</a:t>
            </a:r>
            <a:r>
              <a:rPr lang="en-US" altLang="zh-CN" sz="2400" b="1" dirty="0"/>
              <a:t>，</a:t>
            </a:r>
            <a:r>
              <a:rPr lang="en-US" altLang="zh-CN" sz="2400" b="1" dirty="0" err="1"/>
              <a:t>而位长</a:t>
            </a:r>
            <a:r>
              <a:rPr lang="en-US" altLang="zh-CN" sz="2400" b="1" dirty="0"/>
              <a:t> N</a:t>
            </a:r>
            <a:r>
              <a:rPr lang="en-US" altLang="zh-CN" sz="2400" b="1" baseline="-25000" dirty="0"/>
              <a:t>T</a:t>
            </a:r>
            <a:r>
              <a:rPr lang="zh-CN" altLang="en-US" sz="2400" b="1" baseline="-25000" dirty="0"/>
              <a:t>，</a:t>
            </a:r>
            <a:r>
              <a:rPr lang="en-US" altLang="zh-CN" sz="2400" b="1" baseline="-25000" dirty="0"/>
              <a:t>min </a:t>
            </a:r>
            <a:r>
              <a:rPr lang="en-US" altLang="zh-CN" sz="2400" b="1" dirty="0" err="1"/>
              <a:t>又与测试时间Ttest有关</a:t>
            </a:r>
            <a:r>
              <a:rPr lang="en-US" altLang="zh-CN" sz="2400" b="1" dirty="0"/>
              <a:t>。</a:t>
            </a:r>
          </a:p>
          <a:p>
            <a:r>
              <a:rPr lang="zh-CN" altLang="en-US" sz="2400" b="1" dirty="0"/>
              <a:t>如果</a:t>
            </a:r>
            <a:r>
              <a:rPr lang="en-US" altLang="zh-CN" sz="2400" b="1" dirty="0"/>
              <a:t>N</a:t>
            </a:r>
            <a:r>
              <a:rPr lang="en-US" altLang="zh-CN" sz="2400" b="1" baseline="-25000" dirty="0"/>
              <a:t>E</a:t>
            </a:r>
            <a:r>
              <a:rPr lang="en-US" altLang="zh-CN" sz="2400" b="1" dirty="0"/>
              <a:t> = 0</a:t>
            </a:r>
            <a:endParaRPr lang="zh-CN" altLang="en-US" sz="2400" b="1" dirty="0"/>
          </a:p>
        </p:txBody>
      </p:sp>
      <p:grpSp>
        <p:nvGrpSpPr>
          <p:cNvPr id="14" name="组合 13"/>
          <p:cNvGrpSpPr/>
          <p:nvPr/>
        </p:nvGrpSpPr>
        <p:grpSpPr>
          <a:xfrm>
            <a:off x="899592" y="2852936"/>
            <a:ext cx="6912768" cy="1872208"/>
            <a:chOff x="1259632" y="2708920"/>
            <a:chExt cx="5638626" cy="1327922"/>
          </a:xfrm>
        </p:grpSpPr>
        <p:grpSp>
          <p:nvGrpSpPr>
            <p:cNvPr id="10" name="组合 9"/>
            <p:cNvGrpSpPr/>
            <p:nvPr/>
          </p:nvGrpSpPr>
          <p:grpSpPr>
            <a:xfrm>
              <a:off x="1259632" y="2708920"/>
              <a:ext cx="1872208" cy="1327922"/>
              <a:chOff x="2987824" y="2204864"/>
              <a:chExt cx="1872208" cy="1327922"/>
            </a:xfrm>
          </p:grpSpPr>
          <p:graphicFrame>
            <p:nvGraphicFramePr>
              <p:cNvPr id="4" name="对象 3"/>
              <p:cNvGraphicFramePr>
                <a:graphicFrameLocks noChangeAspect="1"/>
              </p:cNvGraphicFramePr>
              <p:nvPr/>
            </p:nvGraphicFramePr>
            <p:xfrm>
              <a:off x="2987824" y="2204864"/>
              <a:ext cx="1872208" cy="595266"/>
            </p:xfrm>
            <a:graphic>
              <a:graphicData uri="http://schemas.openxmlformats.org/presentationml/2006/ole">
                <mc:AlternateContent xmlns:mc="http://schemas.openxmlformats.org/markup-compatibility/2006">
                  <mc:Choice xmlns:v="urn:schemas-microsoft-com:vml" Requires="v">
                    <p:oleObj spid="_x0000_s115063" name="Equation" r:id="rId4" imgW="1269365" imgH="393700" progId="Equation.DSMT4">
                      <p:embed/>
                    </p:oleObj>
                  </mc:Choice>
                  <mc:Fallback>
                    <p:oleObj name="Equation" r:id="rId4" imgW="1269365" imgH="3937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2204864"/>
                            <a:ext cx="1872208" cy="595266"/>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3297949" y="2800130"/>
              <a:ext cx="1251621" cy="732656"/>
            </p:xfrm>
            <a:graphic>
              <a:graphicData uri="http://schemas.openxmlformats.org/presentationml/2006/ole">
                <mc:AlternateContent xmlns:mc="http://schemas.openxmlformats.org/markup-compatibility/2006">
                  <mc:Choice xmlns:v="urn:schemas-microsoft-com:vml" Requires="v">
                    <p:oleObj spid="_x0000_s115064" name="Equation" r:id="rId6" imgW="786765" imgH="444500" progId="Equation.DSMT4">
                      <p:embed/>
                    </p:oleObj>
                  </mc:Choice>
                  <mc:Fallback>
                    <p:oleObj name="Equation" r:id="rId6" imgW="786765" imgH="4445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7949" y="2800130"/>
                            <a:ext cx="1251621" cy="732656"/>
                          </a:xfrm>
                          <a:prstGeom prst="rect">
                            <a:avLst/>
                          </a:prstGeom>
                          <a:noFill/>
                        </p:spPr>
                      </p:pic>
                    </p:oleObj>
                  </mc:Fallback>
                </mc:AlternateContent>
              </a:graphicData>
            </a:graphic>
          </p:graphicFrame>
        </p:grpSp>
        <p:sp>
          <p:nvSpPr>
            <p:cNvPr id="11" name="箭头: 右 10"/>
            <p:cNvSpPr/>
            <p:nvPr/>
          </p:nvSpPr>
          <p:spPr>
            <a:xfrm>
              <a:off x="3491880" y="2950434"/>
              <a:ext cx="1296144"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p:cNvGraphicFramePr>
              <a:graphicFrameLocks noChangeAspect="1"/>
            </p:cNvGraphicFramePr>
            <p:nvPr/>
          </p:nvGraphicFramePr>
          <p:xfrm>
            <a:off x="5148064" y="2924944"/>
            <a:ext cx="1750194" cy="720080"/>
          </p:xfrm>
          <a:graphic>
            <a:graphicData uri="http://schemas.openxmlformats.org/presentationml/2006/ole">
              <mc:AlternateContent xmlns:mc="http://schemas.openxmlformats.org/markup-compatibility/2006">
                <mc:Choice xmlns:v="urn:schemas-microsoft-com:vml" Requires="v">
                  <p:oleObj spid="_x0000_s115065" name="Equation" r:id="rId8" imgW="1129665" imgH="431800" progId="Equation.DSMT4">
                    <p:embed/>
                  </p:oleObj>
                </mc:Choice>
                <mc:Fallback>
                  <p:oleObj name="Equation" r:id="rId8" imgW="1129665" imgH="431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064" y="2924944"/>
                          <a:ext cx="1750194" cy="720080"/>
                        </a:xfrm>
                        <a:prstGeom prst="rect">
                          <a:avLst/>
                        </a:prstGeom>
                        <a:noFill/>
                      </p:spPr>
                    </p:pic>
                  </p:oleObj>
                </mc:Fallback>
              </mc:AlternateContent>
            </a:graphicData>
          </a:graphic>
        </p:graphicFrame>
      </p:grpSp>
      <p:sp>
        <p:nvSpPr>
          <p:cNvPr id="15" name="矩形 14"/>
          <p:cNvSpPr/>
          <p:nvPr/>
        </p:nvSpPr>
        <p:spPr>
          <a:xfrm>
            <a:off x="539552" y="5229200"/>
            <a:ext cx="7776864" cy="461665"/>
          </a:xfrm>
          <a:prstGeom prst="rect">
            <a:avLst/>
          </a:prstGeom>
        </p:spPr>
        <p:txBody>
          <a:bodyPr wrap="square">
            <a:spAutoFit/>
          </a:bodyPr>
          <a:lstStyle/>
          <a:p>
            <a:r>
              <a:rPr lang="en-US" altLang="zh-CN" sz="2400" b="1" dirty="0">
                <a:solidFill>
                  <a:srgbClr val="7030A0"/>
                </a:solidFill>
              </a:rPr>
              <a:t>置信水平CL越高，完成测试所需的时间越长</a:t>
            </a:r>
            <a:r>
              <a:rPr lang="zh-CN" altLang="en-US" sz="2400" b="1" dirty="0">
                <a:solidFill>
                  <a:srgbClr val="7030A0"/>
                </a:solidFill>
              </a:rPr>
              <a:t>。</a:t>
            </a:r>
          </a:p>
        </p:txBody>
      </p:sp>
      <p:sp>
        <p:nvSpPr>
          <p:cNvPr id="16" name="标题 1"/>
          <p:cNvSpPr txBox="1"/>
          <p:nvPr/>
        </p:nvSpPr>
        <p:spPr bwMode="auto">
          <a:xfrm>
            <a:off x="2699791" y="-27384"/>
            <a:ext cx="6444209"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771799" y="-27384"/>
            <a:ext cx="6372201"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3" name="文本框 2"/>
          <p:cNvSpPr txBox="1"/>
          <p:nvPr/>
        </p:nvSpPr>
        <p:spPr>
          <a:xfrm>
            <a:off x="1043608" y="826691"/>
            <a:ext cx="3456384" cy="460375"/>
          </a:xfrm>
          <a:prstGeom prst="rect">
            <a:avLst/>
          </a:prstGeom>
          <a:noFill/>
        </p:spPr>
        <p:txBody>
          <a:bodyPr wrap="square" rtlCol="0">
            <a:spAutoFit/>
          </a:bodyPr>
          <a:lstStyle/>
          <a:p>
            <a:r>
              <a:rPr lang="zh-CN" altLang="en-US" sz="2400" b="1" dirty="0"/>
              <a:t>例</a:t>
            </a:r>
            <a:r>
              <a:rPr lang="en-US" altLang="zh-CN" sz="2400" b="1" dirty="0"/>
              <a:t>5.5.1</a:t>
            </a:r>
            <a:endParaRPr lang="zh-CN" altLang="en-US" sz="2400" b="1" dirty="0"/>
          </a:p>
        </p:txBody>
      </p:sp>
      <p:sp>
        <p:nvSpPr>
          <p:cNvPr id="4" name="文本框 3"/>
          <p:cNvSpPr txBox="1"/>
          <p:nvPr/>
        </p:nvSpPr>
        <p:spPr>
          <a:xfrm>
            <a:off x="251520" y="1412776"/>
            <a:ext cx="8712968" cy="1198880"/>
          </a:xfrm>
          <a:prstGeom prst="rect">
            <a:avLst/>
          </a:prstGeom>
          <a:noFill/>
        </p:spPr>
        <p:txBody>
          <a:bodyPr wrap="square" rtlCol="0">
            <a:spAutoFit/>
          </a:bodyPr>
          <a:lstStyle/>
          <a:p>
            <a:r>
              <a:rPr lang="en-US" altLang="zh-CN" sz="2400" b="1" dirty="0"/>
              <a:t>    </a:t>
            </a:r>
            <a:r>
              <a:rPr lang="zh-CN" altLang="en-US" sz="2400" b="1" dirty="0"/>
              <a:t>要</a:t>
            </a:r>
            <a:r>
              <a:rPr lang="en-US" altLang="zh-CN" sz="2400" b="1" dirty="0" err="1"/>
              <a:t>进行系统传输测试，以验证BER</a:t>
            </a:r>
            <a:r>
              <a:rPr lang="en-US" altLang="zh-CN" sz="2400" b="1" dirty="0"/>
              <a:t> &lt;10</a:t>
            </a:r>
            <a:r>
              <a:rPr lang="en-US" altLang="zh-CN" sz="2400" b="1" baseline="30000" dirty="0"/>
              <a:t>–10</a:t>
            </a:r>
            <a:r>
              <a:rPr lang="en-US" altLang="zh-CN" sz="2400" b="1" dirty="0"/>
              <a:t>。 当认为不超过2个错误时，应收集多少样本，以使所需的BER达到99％的CL。 如果数据速率为2.5 </a:t>
            </a:r>
            <a:r>
              <a:rPr lang="en-US" altLang="zh-CN" sz="2400" b="1" dirty="0" err="1"/>
              <a:t>Gbps，总测试时间是多少</a:t>
            </a:r>
            <a:r>
              <a:rPr lang="en-US" altLang="zh-CN" sz="2400" b="1" dirty="0"/>
              <a:t>？</a:t>
            </a:r>
          </a:p>
        </p:txBody>
      </p:sp>
      <p:sp>
        <p:nvSpPr>
          <p:cNvPr id="7" name="文本框 6"/>
          <p:cNvSpPr txBox="1"/>
          <p:nvPr/>
        </p:nvSpPr>
        <p:spPr>
          <a:xfrm>
            <a:off x="395536" y="3501008"/>
            <a:ext cx="2376264" cy="830997"/>
          </a:xfrm>
          <a:prstGeom prst="rect">
            <a:avLst/>
          </a:prstGeom>
          <a:noFill/>
        </p:spPr>
        <p:txBody>
          <a:bodyPr wrap="square" rtlCol="0">
            <a:spAutoFit/>
          </a:bodyPr>
          <a:lstStyle/>
          <a:p>
            <a:r>
              <a:rPr lang="zh-CN" altLang="en-US" sz="2400" b="1" dirty="0"/>
              <a:t>解</a:t>
            </a:r>
            <a:r>
              <a:rPr lang="en-US" altLang="zh-CN" sz="2400" b="1" dirty="0"/>
              <a:t>:</a:t>
            </a:r>
          </a:p>
          <a:p>
            <a:r>
              <a:rPr lang="en-US" altLang="zh-CN" sz="2400" b="1" dirty="0"/>
              <a:t>N</a:t>
            </a:r>
            <a:r>
              <a:rPr lang="en-US" altLang="zh-CN" sz="2400" b="1" baseline="-25000" dirty="0"/>
              <a:t>E</a:t>
            </a:r>
            <a:r>
              <a:rPr lang="en-US" altLang="zh-CN" sz="2400" b="1" dirty="0"/>
              <a:t>=2</a:t>
            </a:r>
            <a:endParaRPr lang="zh-CN" altLang="en-US" sz="2400" b="1" dirty="0"/>
          </a:p>
        </p:txBody>
      </p:sp>
      <p:pic>
        <p:nvPicPr>
          <p:cNvPr id="8" name="图片 7"/>
          <p:cNvPicPr>
            <a:picLocks noChangeAspect="1"/>
          </p:cNvPicPr>
          <p:nvPr/>
        </p:nvPicPr>
        <p:blipFill>
          <a:blip r:embed="rId3"/>
          <a:stretch>
            <a:fillRect/>
          </a:stretch>
        </p:blipFill>
        <p:spPr>
          <a:xfrm>
            <a:off x="2123728" y="3378651"/>
            <a:ext cx="6477148" cy="1277562"/>
          </a:xfrm>
          <a:prstGeom prst="rect">
            <a:avLst/>
          </a:prstGeom>
        </p:spPr>
      </p:pic>
      <p:pic>
        <p:nvPicPr>
          <p:cNvPr id="9" name="图片 8"/>
          <p:cNvPicPr>
            <a:picLocks noChangeAspect="1"/>
          </p:cNvPicPr>
          <p:nvPr/>
        </p:nvPicPr>
        <p:blipFill>
          <a:blip r:embed="rId4"/>
          <a:stretch>
            <a:fillRect/>
          </a:stretch>
        </p:blipFill>
        <p:spPr>
          <a:xfrm>
            <a:off x="689944" y="4800504"/>
            <a:ext cx="8274544" cy="807595"/>
          </a:xfrm>
          <a:prstGeom prst="rect">
            <a:avLst/>
          </a:prstGeom>
        </p:spPr>
      </p:pic>
      <p:pic>
        <p:nvPicPr>
          <p:cNvPr id="10" name="图片 9"/>
          <p:cNvPicPr>
            <a:picLocks noChangeAspect="1"/>
          </p:cNvPicPr>
          <p:nvPr/>
        </p:nvPicPr>
        <p:blipFill>
          <a:blip r:embed="rId5"/>
          <a:stretch>
            <a:fillRect/>
          </a:stretch>
        </p:blipFill>
        <p:spPr>
          <a:xfrm>
            <a:off x="648457" y="5913645"/>
            <a:ext cx="4246686" cy="914217"/>
          </a:xfrm>
          <a:prstGeom prst="rect">
            <a:avLst/>
          </a:prstGeom>
        </p:spPr>
      </p:pic>
    </p:spTree>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1520" y="1307550"/>
            <a:ext cx="8640960" cy="1569660"/>
          </a:xfrm>
          <a:prstGeom prst="rect">
            <a:avLst/>
          </a:prstGeom>
        </p:spPr>
        <p:txBody>
          <a:bodyPr wrap="square">
            <a:spAutoFit/>
          </a:bodyPr>
          <a:lstStyle/>
          <a:p>
            <a:r>
              <a:rPr lang="en-US" altLang="zh-CN" sz="2400" b="1" dirty="0"/>
              <a:t>BER测试非常耗时，并且在生产中运行非常昂贵。 </a:t>
            </a:r>
            <a:r>
              <a:rPr lang="zh-CN" altLang="en-US" sz="2400" b="1" dirty="0"/>
              <a:t>通过测量得到的第二个测试极限表明</a:t>
            </a:r>
            <a:r>
              <a:rPr lang="en-US" altLang="zh-CN" sz="2400" b="1" dirty="0"/>
              <a:t>该位序列将具有比所需数量更多的位错误。一旦</a:t>
            </a:r>
            <a:r>
              <a:rPr lang="zh-CN" altLang="en-US" sz="2400" b="1" dirty="0"/>
              <a:t>得到这样的结果</a:t>
            </a:r>
            <a:r>
              <a:rPr lang="en-US" altLang="zh-CN" sz="2400" b="1" dirty="0"/>
              <a:t>，就可以终止测试并宣布失败，从而节省了测试时间。</a:t>
            </a:r>
          </a:p>
        </p:txBody>
      </p:sp>
      <p:sp>
        <p:nvSpPr>
          <p:cNvPr id="2" name="矩形 1"/>
          <p:cNvSpPr/>
          <p:nvPr/>
        </p:nvSpPr>
        <p:spPr>
          <a:xfrm>
            <a:off x="179512" y="3315008"/>
            <a:ext cx="9246438" cy="461665"/>
          </a:xfrm>
          <a:prstGeom prst="rect">
            <a:avLst/>
          </a:prstGeom>
        </p:spPr>
        <p:txBody>
          <a:bodyPr wrap="square">
            <a:spAutoFit/>
          </a:bodyPr>
          <a:lstStyle/>
          <a:p>
            <a:r>
              <a:rPr lang="zh-CN" altLang="en-US" sz="2400" b="1" dirty="0"/>
              <a:t>在</a:t>
            </a:r>
            <a:r>
              <a:rPr lang="en-US" altLang="zh-CN" sz="2400" b="1" dirty="0" err="1"/>
              <a:t>置信度CL</a:t>
            </a:r>
            <a:r>
              <a:rPr lang="zh-CN" altLang="en-US" sz="2400" b="1" dirty="0"/>
              <a:t>下</a:t>
            </a:r>
            <a:r>
              <a:rPr lang="en-US" altLang="zh-CN" sz="2400" b="1" dirty="0" err="1"/>
              <a:t>获得比期望更多的误码的</a:t>
            </a:r>
            <a:r>
              <a:rPr lang="zh-CN" altLang="en-US" sz="2400" b="1" dirty="0"/>
              <a:t>概率</a:t>
            </a:r>
            <a:endParaRPr lang="en-US" altLang="zh-CN" sz="2400" b="1" dirty="0"/>
          </a:p>
        </p:txBody>
      </p:sp>
      <p:graphicFrame>
        <p:nvGraphicFramePr>
          <p:cNvPr id="5" name="对象 4"/>
          <p:cNvGraphicFramePr>
            <a:graphicFrameLocks noChangeAspect="1"/>
          </p:cNvGraphicFramePr>
          <p:nvPr>
            <p:extLst>
              <p:ext uri="{D42A27DB-BD31-4B8C-83A1-F6EECF244321}">
                <p14:modId xmlns:p14="http://schemas.microsoft.com/office/powerpoint/2010/main" val="660984530"/>
              </p:ext>
            </p:extLst>
          </p:nvPr>
        </p:nvGraphicFramePr>
        <p:xfrm>
          <a:off x="1154868" y="4240997"/>
          <a:ext cx="7146708" cy="527955"/>
        </p:xfrm>
        <a:graphic>
          <a:graphicData uri="http://schemas.openxmlformats.org/presentationml/2006/ole">
            <mc:AlternateContent xmlns:mc="http://schemas.openxmlformats.org/markup-compatibility/2006">
              <mc:Choice xmlns:v="urn:schemas-microsoft-com:vml" Requires="v">
                <p:oleObj spid="_x0000_s115954" name="Equation" r:id="rId4" imgW="3543300" imgH="228600" progId="Equation.DSMT4">
                  <p:embed/>
                </p:oleObj>
              </mc:Choice>
              <mc:Fallback>
                <p:oleObj name="Equation" r:id="rId4" imgW="3543300" imgH="2286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868" y="4240997"/>
                        <a:ext cx="7146708" cy="527955"/>
                      </a:xfrm>
                      <a:prstGeom prst="rect">
                        <a:avLst/>
                      </a:prstGeom>
                      <a:noFill/>
                    </p:spPr>
                  </p:pic>
                </p:oleObj>
              </mc:Fallback>
            </mc:AlternateContent>
          </a:graphicData>
        </a:graphic>
      </p:graphicFrame>
      <p:sp>
        <p:nvSpPr>
          <p:cNvPr id="6" name="矩形 5"/>
          <p:cNvSpPr/>
          <p:nvPr/>
        </p:nvSpPr>
        <p:spPr>
          <a:xfrm>
            <a:off x="251520" y="5004314"/>
            <a:ext cx="3966150" cy="461665"/>
          </a:xfrm>
          <a:prstGeom prst="rect">
            <a:avLst/>
          </a:prstGeom>
        </p:spPr>
        <p:txBody>
          <a:bodyPr wrap="none">
            <a:spAutoFit/>
          </a:bodyPr>
          <a:lstStyle/>
          <a:p>
            <a:pPr algn="l"/>
            <a:r>
              <a:rPr lang="en-US" altLang="zh-CN" sz="2400" b="1" dirty="0" err="1"/>
              <a:t>替换适当的CDF</a:t>
            </a:r>
            <a:r>
              <a:rPr lang="zh-CN" altLang="en-US" sz="2400" b="1" dirty="0"/>
              <a:t>，可以得到</a:t>
            </a:r>
          </a:p>
        </p:txBody>
      </p:sp>
      <p:sp>
        <p:nvSpPr>
          <p:cNvPr id="9" name="标题 1"/>
          <p:cNvSpPr txBox="1"/>
          <p:nvPr/>
        </p:nvSpPr>
        <p:spPr bwMode="auto">
          <a:xfrm>
            <a:off x="3059831" y="-27384"/>
            <a:ext cx="6084169"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pic>
        <p:nvPicPr>
          <p:cNvPr id="3" name="图片 2">
            <a:extLst>
              <a:ext uri="{FF2B5EF4-FFF2-40B4-BE49-F238E27FC236}">
                <a16:creationId xmlns:a16="http://schemas.microsoft.com/office/drawing/2014/main" id="{4CA87F63-943A-4234-89AE-37AB357C5D06}"/>
              </a:ext>
            </a:extLst>
          </p:cNvPr>
          <p:cNvPicPr>
            <a:picLocks noChangeAspect="1"/>
          </p:cNvPicPr>
          <p:nvPr/>
        </p:nvPicPr>
        <p:blipFill>
          <a:blip r:embed="rId6"/>
          <a:stretch>
            <a:fillRect/>
          </a:stretch>
        </p:blipFill>
        <p:spPr>
          <a:xfrm>
            <a:off x="1043608" y="5689003"/>
            <a:ext cx="7506499" cy="1004617"/>
          </a:xfrm>
          <a:prstGeom prst="rect">
            <a:avLst/>
          </a:prstGeom>
        </p:spPr>
      </p:pic>
    </p:spTree>
  </p:cSld>
  <p:clrMapOvr>
    <a:masterClrMapping/>
  </p:clrMapOvr>
  <p:transition spd="slow">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2689541"/>
            <a:ext cx="3240360" cy="3994884"/>
          </a:xfrm>
          <a:prstGeom prst="rect">
            <a:avLst/>
          </a:prstGeom>
        </p:spPr>
      </p:pic>
      <p:sp>
        <p:nvSpPr>
          <p:cNvPr id="8" name="矩形 7"/>
          <p:cNvSpPr/>
          <p:nvPr/>
        </p:nvSpPr>
        <p:spPr>
          <a:xfrm>
            <a:off x="683568" y="917508"/>
            <a:ext cx="8280920" cy="1200329"/>
          </a:xfrm>
          <a:prstGeom prst="rect">
            <a:avLst/>
          </a:prstGeom>
        </p:spPr>
        <p:txBody>
          <a:bodyPr wrap="square">
            <a:spAutoFit/>
          </a:bodyPr>
          <a:lstStyle/>
          <a:p>
            <a:r>
              <a:rPr lang="zh-CN" altLang="en-US" sz="2400" b="1" dirty="0"/>
              <a:t>按照前面相同的步骤，可以写出位长</a:t>
            </a:r>
            <a:r>
              <a:rPr lang="en-US" altLang="zh-CN" sz="2400" b="1" dirty="0"/>
              <a:t>N</a:t>
            </a:r>
            <a:r>
              <a:rPr lang="en-US" altLang="zh-CN" sz="2400" b="1" baseline="-25000" dirty="0"/>
              <a:t>T</a:t>
            </a:r>
            <a:r>
              <a:rPr lang="en-US" altLang="zh-CN" sz="2400" b="1" dirty="0"/>
              <a:t> </a:t>
            </a:r>
            <a:r>
              <a:rPr lang="zh-CN" altLang="en-US" sz="2400" b="1" dirty="0"/>
              <a:t>的表达式，</a:t>
            </a:r>
            <a:r>
              <a:rPr lang="en-US" altLang="zh-CN" sz="2400" b="1" dirty="0" err="1"/>
              <a:t>由于此位长表示在超过给定错误数N</a:t>
            </a:r>
            <a:r>
              <a:rPr lang="en-US" altLang="zh-CN" sz="2400" b="1" baseline="-25000" dirty="0" err="1"/>
              <a:t>E</a:t>
            </a:r>
            <a:r>
              <a:rPr lang="en-US" altLang="zh-CN" sz="2400" b="1" dirty="0" err="1"/>
              <a:t>之前可以通过的最大位数，因此我们将此位长指定为N</a:t>
            </a:r>
            <a:r>
              <a:rPr lang="en-US" altLang="zh-CN" sz="2400" b="1" baseline="-25000" dirty="0" err="1"/>
              <a:t>T，max</a:t>
            </a:r>
            <a:endParaRPr lang="en-US" altLang="zh-CN" sz="2400" b="1" baseline="-25000" dirty="0"/>
          </a:p>
        </p:txBody>
      </p:sp>
      <p:graphicFrame>
        <p:nvGraphicFramePr>
          <p:cNvPr id="4" name="对象 3"/>
          <p:cNvGraphicFramePr>
            <a:graphicFrameLocks noChangeAspect="1"/>
          </p:cNvGraphicFramePr>
          <p:nvPr>
            <p:extLst>
              <p:ext uri="{D42A27DB-BD31-4B8C-83A1-F6EECF244321}">
                <p14:modId xmlns:p14="http://schemas.microsoft.com/office/powerpoint/2010/main" val="893830339"/>
              </p:ext>
            </p:extLst>
          </p:nvPr>
        </p:nvGraphicFramePr>
        <p:xfrm>
          <a:off x="2492972" y="2208655"/>
          <a:ext cx="6318301" cy="961771"/>
        </p:xfrm>
        <a:graphic>
          <a:graphicData uri="http://schemas.openxmlformats.org/presentationml/2006/ole">
            <mc:AlternateContent xmlns:mc="http://schemas.openxmlformats.org/markup-compatibility/2006">
              <mc:Choice xmlns:v="urn:schemas-microsoft-com:vml" Requires="v">
                <p:oleObj spid="_x0000_s117883" name="Equation" r:id="rId5" imgW="3035300" imgH="482600" progId="Equation.DSMT4">
                  <p:embed/>
                </p:oleObj>
              </mc:Choice>
              <mc:Fallback>
                <p:oleObj name="Equation" r:id="rId5" imgW="3035300" imgH="4826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972" y="2208655"/>
                        <a:ext cx="6318301" cy="961771"/>
                      </a:xfrm>
                      <a:prstGeom prst="rect">
                        <a:avLst/>
                      </a:prstGeom>
                      <a:noFill/>
                    </p:spPr>
                  </p:pic>
                </p:oleObj>
              </mc:Fallback>
            </mc:AlternateContent>
          </a:graphicData>
        </a:graphic>
      </p:graphicFrame>
      <p:sp>
        <p:nvSpPr>
          <p:cNvPr id="7" name="矩形 6"/>
          <p:cNvSpPr/>
          <p:nvPr/>
        </p:nvSpPr>
        <p:spPr>
          <a:xfrm>
            <a:off x="3779912" y="3796784"/>
            <a:ext cx="5400601" cy="1938992"/>
          </a:xfrm>
          <a:prstGeom prst="rect">
            <a:avLst/>
          </a:prstGeom>
        </p:spPr>
        <p:txBody>
          <a:bodyPr wrap="square">
            <a:spAutoFit/>
          </a:bodyPr>
          <a:lstStyle/>
          <a:p>
            <a:r>
              <a:rPr lang="en-US" altLang="zh-CN" sz="2400" b="1" dirty="0" err="1"/>
              <a:t>如果在收集N</a:t>
            </a:r>
            <a:r>
              <a:rPr lang="en-US" altLang="zh-CN" sz="2400" b="1" baseline="-25000" dirty="0" err="1"/>
              <a:t>T，max</a:t>
            </a:r>
            <a:r>
              <a:rPr lang="en-US" altLang="zh-CN" sz="2400" b="1" dirty="0" err="1"/>
              <a:t>位后观察到的错误数大于N</a:t>
            </a:r>
            <a:r>
              <a:rPr lang="en-US" altLang="zh-CN" sz="2400" b="1" baseline="-25000" dirty="0" err="1"/>
              <a:t>E</a:t>
            </a:r>
            <a:r>
              <a:rPr lang="en-US" altLang="zh-CN" sz="2400" b="1" dirty="0" err="1"/>
              <a:t>，则可以认为测试失败</a:t>
            </a:r>
            <a:r>
              <a:rPr lang="en-US" altLang="zh-CN" sz="2400" b="1" dirty="0"/>
              <a:t>。 </a:t>
            </a:r>
            <a:r>
              <a:rPr lang="en-US" altLang="zh-CN" sz="2400" b="1" dirty="0" err="1"/>
              <a:t>否则，我们将继续测试，直到所有N</a:t>
            </a:r>
            <a:r>
              <a:rPr lang="en-US" altLang="zh-CN" sz="2400" b="1" baseline="-25000" dirty="0" err="1"/>
              <a:t>T，min</a:t>
            </a:r>
            <a:r>
              <a:rPr lang="en-US" altLang="zh-CN" sz="2400" b="1" dirty="0" err="1"/>
              <a:t>位都被发送为止</a:t>
            </a:r>
            <a:r>
              <a:rPr lang="zh-CN" altLang="en-US" sz="2400" b="1" dirty="0"/>
              <a:t>，</a:t>
            </a:r>
            <a:r>
              <a:rPr lang="en-US" altLang="zh-CN" sz="2400" b="1" dirty="0"/>
              <a:t> </a:t>
            </a:r>
            <a:r>
              <a:rPr lang="zh-CN" altLang="en-US" sz="2400" b="1" dirty="0"/>
              <a:t>左边的</a:t>
            </a:r>
            <a:r>
              <a:rPr lang="en-US" altLang="zh-CN" sz="2400" b="1" dirty="0" err="1"/>
              <a:t>流程图说明了测试过程</a:t>
            </a:r>
            <a:r>
              <a:rPr lang="zh-CN" altLang="en-US" sz="2400" b="1" dirty="0"/>
              <a:t>。</a:t>
            </a:r>
            <a:endParaRPr lang="en-US" altLang="zh-CN" sz="2400" b="1" dirty="0"/>
          </a:p>
        </p:txBody>
      </p:sp>
      <p:sp>
        <p:nvSpPr>
          <p:cNvPr id="11" name="标题 1"/>
          <p:cNvSpPr txBox="1"/>
          <p:nvPr/>
        </p:nvSpPr>
        <p:spPr bwMode="auto">
          <a:xfrm>
            <a:off x="3275855" y="-27384"/>
            <a:ext cx="5868145"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987823" y="199282"/>
            <a:ext cx="6156177"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3" name="文本框 2"/>
          <p:cNvSpPr txBox="1"/>
          <p:nvPr/>
        </p:nvSpPr>
        <p:spPr>
          <a:xfrm>
            <a:off x="1098124" y="980728"/>
            <a:ext cx="3456384" cy="460375"/>
          </a:xfrm>
          <a:prstGeom prst="rect">
            <a:avLst/>
          </a:prstGeom>
          <a:noFill/>
        </p:spPr>
        <p:txBody>
          <a:bodyPr wrap="square" rtlCol="0">
            <a:spAutoFit/>
          </a:bodyPr>
          <a:lstStyle/>
          <a:p>
            <a:r>
              <a:rPr lang="zh-CN" altLang="en-US" sz="2400" b="1" dirty="0"/>
              <a:t>例</a:t>
            </a:r>
            <a:r>
              <a:rPr lang="en-US" altLang="zh-CN" sz="2400" b="1" dirty="0"/>
              <a:t>5.5.2</a:t>
            </a:r>
            <a:endParaRPr lang="zh-CN" altLang="en-US" sz="2400" b="1" dirty="0"/>
          </a:p>
        </p:txBody>
      </p:sp>
      <p:sp>
        <p:nvSpPr>
          <p:cNvPr id="4" name="文本框 3"/>
          <p:cNvSpPr txBox="1"/>
          <p:nvPr/>
        </p:nvSpPr>
        <p:spPr>
          <a:xfrm>
            <a:off x="215516" y="1916832"/>
            <a:ext cx="8712968" cy="1938020"/>
          </a:xfrm>
          <a:prstGeom prst="rect">
            <a:avLst/>
          </a:prstGeom>
          <a:noFill/>
        </p:spPr>
        <p:txBody>
          <a:bodyPr wrap="square" rtlCol="0">
            <a:spAutoFit/>
          </a:bodyPr>
          <a:lstStyle/>
          <a:p>
            <a:r>
              <a:rPr lang="en-US" altLang="zh-CN" sz="2400" b="1" dirty="0"/>
              <a:t>   要进行系统传输测试，则当认为2个或更少的误码可</a:t>
            </a:r>
            <a:r>
              <a:rPr lang="zh-CN" altLang="en-US" sz="2400" b="1" dirty="0"/>
              <a:t>接受</a:t>
            </a:r>
            <a:r>
              <a:rPr lang="en-US" altLang="zh-CN" sz="2400" b="1" dirty="0"/>
              <a:t>时，将以99％的置信度验证BER &lt;10</a:t>
            </a:r>
            <a:r>
              <a:rPr lang="en-US" altLang="zh-CN" sz="2400" b="1" baseline="30000" dirty="0"/>
              <a:t>–10</a:t>
            </a:r>
            <a:r>
              <a:rPr lang="en-US" altLang="zh-CN" sz="2400" b="1" dirty="0"/>
              <a:t>。 </a:t>
            </a:r>
            <a:r>
              <a:rPr lang="en-US" altLang="zh-CN" sz="2400" b="1" dirty="0" err="1"/>
              <a:t>此测试所需的最小和最大位长是多少</a:t>
            </a:r>
            <a:r>
              <a:rPr lang="en-US" altLang="zh-CN" sz="2400" b="1" dirty="0"/>
              <a:t>？ 如果数据速率为2.5 </a:t>
            </a:r>
            <a:r>
              <a:rPr lang="en-US" altLang="zh-CN" sz="2400" b="1" dirty="0" err="1"/>
              <a:t>Gbps，则此测试的最小和最大时间是多少</a:t>
            </a:r>
            <a:r>
              <a:rPr lang="en-US" altLang="zh-CN" sz="2400" b="1" dirty="0"/>
              <a:t>？ </a:t>
            </a:r>
            <a:r>
              <a:rPr lang="zh-CN" altLang="en-US" sz="2400" b="1" dirty="0"/>
              <a:t>采用</a:t>
            </a:r>
            <a:r>
              <a:rPr lang="en-US" altLang="zh-CN" sz="2400" b="1" dirty="0" err="1"/>
              <a:t>测试</a:t>
            </a:r>
            <a:r>
              <a:rPr lang="zh-CN" altLang="en-US" sz="2400" b="1" dirty="0"/>
              <a:t>失败即结束的方法</a:t>
            </a:r>
            <a:r>
              <a:rPr lang="en-US" altLang="zh-CN" sz="2400" b="1" dirty="0" err="1"/>
              <a:t>是否可以节省大量测试时间</a:t>
            </a:r>
            <a:r>
              <a:rPr lang="en-US" altLang="zh-CN" sz="2400" b="1" dirty="0"/>
              <a:t>？</a:t>
            </a:r>
          </a:p>
        </p:txBody>
      </p:sp>
    </p:spTree>
  </p:cSld>
  <p:clrMapOvr>
    <a:masterClrMapping/>
  </p:clrMapOvr>
  <p:transition spd="slow">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2915815" y="-27384"/>
            <a:ext cx="6228185"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3" name="文本框 2"/>
          <p:cNvSpPr txBox="1"/>
          <p:nvPr/>
        </p:nvSpPr>
        <p:spPr>
          <a:xfrm>
            <a:off x="1043608" y="826691"/>
            <a:ext cx="3456384" cy="460375"/>
          </a:xfrm>
          <a:prstGeom prst="rect">
            <a:avLst/>
          </a:prstGeom>
          <a:noFill/>
        </p:spPr>
        <p:txBody>
          <a:bodyPr wrap="square" rtlCol="0">
            <a:spAutoFit/>
          </a:bodyPr>
          <a:lstStyle/>
          <a:p>
            <a:r>
              <a:rPr lang="zh-CN" altLang="en-US" sz="2400" b="1" dirty="0"/>
              <a:t>例</a:t>
            </a:r>
            <a:r>
              <a:rPr lang="en-US" altLang="zh-CN" sz="2400" b="1" dirty="0"/>
              <a:t>5.5.2</a:t>
            </a:r>
            <a:endParaRPr lang="zh-CN" altLang="en-US" sz="2400" b="1" dirty="0"/>
          </a:p>
        </p:txBody>
      </p:sp>
      <p:sp>
        <p:nvSpPr>
          <p:cNvPr id="7" name="文本框 6"/>
          <p:cNvSpPr txBox="1"/>
          <p:nvPr/>
        </p:nvSpPr>
        <p:spPr>
          <a:xfrm>
            <a:off x="547255" y="1442918"/>
            <a:ext cx="2376264" cy="461665"/>
          </a:xfrm>
          <a:prstGeom prst="rect">
            <a:avLst/>
          </a:prstGeom>
          <a:noFill/>
        </p:spPr>
        <p:txBody>
          <a:bodyPr wrap="square" rtlCol="0">
            <a:spAutoFit/>
          </a:bodyPr>
          <a:lstStyle/>
          <a:p>
            <a:r>
              <a:rPr lang="zh-CN" altLang="en-US" sz="2400" b="1" dirty="0"/>
              <a:t>解</a:t>
            </a:r>
            <a:r>
              <a:rPr lang="en-US" altLang="zh-CN" sz="2400" b="1" dirty="0"/>
              <a:t>:</a:t>
            </a:r>
            <a:endParaRPr lang="zh-CN" altLang="en-US" sz="2400" b="1" dirty="0"/>
          </a:p>
        </p:txBody>
      </p:sp>
      <p:pic>
        <p:nvPicPr>
          <p:cNvPr id="9" name="图片 8"/>
          <p:cNvPicPr>
            <a:picLocks noChangeAspect="1"/>
          </p:cNvPicPr>
          <p:nvPr/>
        </p:nvPicPr>
        <p:blipFill>
          <a:blip r:embed="rId3"/>
          <a:stretch>
            <a:fillRect/>
          </a:stretch>
        </p:blipFill>
        <p:spPr>
          <a:xfrm>
            <a:off x="628291" y="2291335"/>
            <a:ext cx="8274544" cy="807595"/>
          </a:xfrm>
          <a:prstGeom prst="rect">
            <a:avLst/>
          </a:prstGeom>
        </p:spPr>
      </p:pic>
      <p:pic>
        <p:nvPicPr>
          <p:cNvPr id="10" name="图片 9"/>
          <p:cNvPicPr>
            <a:picLocks noChangeAspect="1"/>
          </p:cNvPicPr>
          <p:nvPr/>
        </p:nvPicPr>
        <p:blipFill>
          <a:blip r:embed="rId4"/>
          <a:stretch>
            <a:fillRect/>
          </a:stretch>
        </p:blipFill>
        <p:spPr>
          <a:xfrm>
            <a:off x="1691680" y="4563574"/>
            <a:ext cx="4246686" cy="914217"/>
          </a:xfrm>
          <a:prstGeom prst="rect">
            <a:avLst/>
          </a:prstGeom>
        </p:spPr>
      </p:pic>
      <p:pic>
        <p:nvPicPr>
          <p:cNvPr id="2" name="图片 1"/>
          <p:cNvPicPr>
            <a:picLocks noChangeAspect="1"/>
          </p:cNvPicPr>
          <p:nvPr/>
        </p:nvPicPr>
        <p:blipFill>
          <a:blip r:embed="rId5"/>
          <a:stretch>
            <a:fillRect/>
          </a:stretch>
        </p:blipFill>
        <p:spPr>
          <a:xfrm>
            <a:off x="656866" y="3586115"/>
            <a:ext cx="8184418" cy="781393"/>
          </a:xfrm>
          <a:prstGeom prst="rect">
            <a:avLst/>
          </a:prstGeom>
        </p:spPr>
      </p:pic>
      <p:pic>
        <p:nvPicPr>
          <p:cNvPr id="6" name="图片 5"/>
          <p:cNvPicPr>
            <a:picLocks noChangeAspect="1"/>
          </p:cNvPicPr>
          <p:nvPr/>
        </p:nvPicPr>
        <p:blipFill>
          <a:blip r:embed="rId6"/>
          <a:stretch>
            <a:fillRect/>
          </a:stretch>
        </p:blipFill>
        <p:spPr>
          <a:xfrm>
            <a:off x="1616850" y="5629230"/>
            <a:ext cx="4396346" cy="766468"/>
          </a:xfrm>
          <a:prstGeom prst="rect">
            <a:avLst/>
          </a:prstGeom>
        </p:spPr>
      </p:pic>
      <p:pic>
        <p:nvPicPr>
          <p:cNvPr id="8" name="图片 7"/>
          <p:cNvPicPr>
            <a:picLocks noChangeAspect="1"/>
          </p:cNvPicPr>
          <p:nvPr/>
        </p:nvPicPr>
        <p:blipFill>
          <a:blip r:embed="rId7"/>
          <a:stretch>
            <a:fillRect/>
          </a:stretch>
        </p:blipFill>
        <p:spPr>
          <a:xfrm>
            <a:off x="1302744" y="4657024"/>
            <a:ext cx="865287" cy="517388"/>
          </a:xfrm>
          <a:prstGeom prst="rect">
            <a:avLst/>
          </a:prstGeom>
        </p:spPr>
      </p:pic>
      <p:pic>
        <p:nvPicPr>
          <p:cNvPr id="11" name="图片 10"/>
          <p:cNvPicPr>
            <a:picLocks noChangeAspect="1"/>
          </p:cNvPicPr>
          <p:nvPr/>
        </p:nvPicPr>
        <p:blipFill>
          <a:blip r:embed="rId8"/>
          <a:stretch>
            <a:fillRect/>
          </a:stretch>
        </p:blipFill>
        <p:spPr>
          <a:xfrm>
            <a:off x="1302744" y="5708691"/>
            <a:ext cx="955633" cy="530907"/>
          </a:xfrm>
          <a:prstGeom prst="rect">
            <a:avLst/>
          </a:prstGeom>
        </p:spPr>
      </p:pic>
      <p:sp>
        <p:nvSpPr>
          <p:cNvPr id="12" name="文本框 11"/>
          <p:cNvSpPr txBox="1"/>
          <p:nvPr/>
        </p:nvSpPr>
        <p:spPr>
          <a:xfrm>
            <a:off x="5076056" y="5805264"/>
            <a:ext cx="937140" cy="369332"/>
          </a:xfrm>
          <a:prstGeom prst="rect">
            <a:avLst/>
          </a:prstGeom>
          <a:solidFill>
            <a:schemeClr val="bg1"/>
          </a:solidFill>
        </p:spPr>
        <p:txBody>
          <a:bodyPr wrap="square" rtlCol="0">
            <a:spAutoFit/>
          </a:bodyPr>
          <a:lstStyle/>
          <a:p>
            <a:r>
              <a:rPr lang="en-US" altLang="zh-CN" dirty="0">
                <a:solidFill>
                  <a:srgbClr val="000000"/>
                </a:solidFill>
              </a:rPr>
              <a:t>174.4 s</a:t>
            </a:r>
            <a:endParaRPr lang="zh-CN" altLang="en-US" dirty="0">
              <a:solidFill>
                <a:srgbClr val="000000"/>
              </a:solidFill>
            </a:endParaRPr>
          </a:p>
        </p:txBody>
      </p:sp>
    </p:spTree>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9592" y="951224"/>
            <a:ext cx="7608210" cy="461665"/>
          </a:xfrm>
          <a:prstGeom prst="rect">
            <a:avLst/>
          </a:prstGeom>
        </p:spPr>
        <p:txBody>
          <a:bodyPr wrap="square">
            <a:spAutoFit/>
          </a:bodyPr>
          <a:lstStyle/>
          <a:p>
            <a:r>
              <a:rPr lang="en-US" altLang="zh-CN" sz="2400" b="1" dirty="0" err="1">
                <a:solidFill>
                  <a:srgbClr val="990000"/>
                </a:solidFill>
                <a:latin typeface="Comic Sans MS" panose="030F0702030302020204" pitchFamily="66" charset="0"/>
                <a:ea typeface="隶书" panose="02010509060101010101" pitchFamily="49" charset="-122"/>
                <a:cs typeface="+mj-cs"/>
              </a:rPr>
              <a:t>PRBS测试</a:t>
            </a:r>
            <a:r>
              <a:rPr lang="zh-CN" altLang="en-US" sz="2400" b="1" dirty="0">
                <a:solidFill>
                  <a:srgbClr val="990000"/>
                </a:solidFill>
                <a:latin typeface="Comic Sans MS" panose="030F0702030302020204" pitchFamily="66" charset="0"/>
                <a:ea typeface="隶书" panose="02010509060101010101" pitchFamily="49" charset="-122"/>
                <a:cs typeface="+mj-cs"/>
              </a:rPr>
              <a:t>图形（</a:t>
            </a:r>
            <a:r>
              <a:rPr lang="en-US" altLang="zh-CN" sz="2400" b="1" dirty="0">
                <a:solidFill>
                  <a:srgbClr val="990000"/>
                </a:solidFill>
                <a:latin typeface="Comic Sans MS" panose="030F0702030302020204" pitchFamily="66" charset="0"/>
                <a:ea typeface="隶书" panose="02010509060101010101" pitchFamily="49" charset="-122"/>
              </a:rPr>
              <a:t> PRBS Test Patterns</a:t>
            </a:r>
            <a:r>
              <a:rPr lang="zh-CN" altLang="en-US" sz="2400" b="1" dirty="0">
                <a:solidFill>
                  <a:srgbClr val="990000"/>
                </a:solidFill>
                <a:latin typeface="Comic Sans MS" panose="030F0702030302020204" pitchFamily="66" charset="0"/>
                <a:ea typeface="隶书" panose="02010509060101010101" pitchFamily="49" charset="-122"/>
              </a:rPr>
              <a:t>）</a:t>
            </a:r>
            <a:endParaRPr lang="en-US" altLang="zh-CN" sz="2400" b="1"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463218" y="1489099"/>
            <a:ext cx="8334672" cy="830997"/>
          </a:xfrm>
          <a:prstGeom prst="rect">
            <a:avLst/>
          </a:prstGeom>
        </p:spPr>
        <p:txBody>
          <a:bodyPr wrap="square">
            <a:spAutoFit/>
          </a:bodyPr>
          <a:lstStyle/>
          <a:p>
            <a:r>
              <a:rPr lang="en-US" altLang="zh-CN" sz="2400" b="1" dirty="0"/>
              <a:t>BER测试使用预定的应力模式，该模式包括由伪随机二进制序列（PRBS）生成的逻辑1和0的位序列。</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 y="2780928"/>
            <a:ext cx="6048672" cy="2029333"/>
          </a:xfrm>
          <a:prstGeom prst="rect">
            <a:avLst/>
          </a:prstGeom>
        </p:spPr>
      </p:pic>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162711" y="4937831"/>
            <a:ext cx="5724128" cy="1937890"/>
          </a:xfrm>
          <a:prstGeom prst="rect">
            <a:avLst/>
          </a:prstGeom>
        </p:spPr>
      </p:pic>
      <p:sp>
        <p:nvSpPr>
          <p:cNvPr id="6" name="矩形 5"/>
          <p:cNvSpPr/>
          <p:nvPr/>
        </p:nvSpPr>
        <p:spPr>
          <a:xfrm>
            <a:off x="5201377" y="5138068"/>
            <a:ext cx="3779912" cy="461665"/>
          </a:xfrm>
          <a:prstGeom prst="rect">
            <a:avLst/>
          </a:prstGeom>
        </p:spPr>
        <p:txBody>
          <a:bodyPr wrap="square">
            <a:spAutoFit/>
          </a:bodyPr>
          <a:lstStyle/>
          <a:p>
            <a:pPr algn="l"/>
            <a:r>
              <a:rPr lang="en-US" altLang="zh-CN" sz="2400" b="1" dirty="0"/>
              <a:t>4级线性反馈移位寄存器。</a:t>
            </a:r>
          </a:p>
        </p:txBody>
      </p:sp>
      <p:sp>
        <p:nvSpPr>
          <p:cNvPr id="11" name="标题 1"/>
          <p:cNvSpPr txBox="1"/>
          <p:nvPr/>
        </p:nvSpPr>
        <p:spPr bwMode="auto">
          <a:xfrm>
            <a:off x="3275855" y="-27384"/>
            <a:ext cx="5868145"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6364101" y="2982504"/>
            <a:ext cx="2672395" cy="830997"/>
          </a:xfrm>
          <a:prstGeom prst="rect">
            <a:avLst/>
          </a:prstGeom>
          <a:noFill/>
        </p:spPr>
        <p:txBody>
          <a:bodyPr wrap="square" rtlCol="0">
            <a:spAutoFit/>
          </a:bodyPr>
          <a:lstStyle/>
          <a:p>
            <a:r>
              <a:rPr lang="zh-CN" altLang="en-US" sz="2400" b="1" dirty="0"/>
              <a:t>基于斐波那契实现的广义N级LFSR</a:t>
            </a:r>
          </a:p>
        </p:txBody>
      </p:sp>
    </p:spTree>
  </p:cSld>
  <p:clrMapOvr>
    <a:masterClrMapping/>
  </p:clrMapOvr>
  <p:transition spd="slow">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p:nvPr/>
        </p:nvPicPr>
        <p:blipFill>
          <a:blip r:embed="rId3">
            <a:extLst>
              <a:ext uri="{28A0092B-C50C-407E-A947-70E740481C1C}">
                <a14:useLocalDpi xmlns:a14="http://schemas.microsoft.com/office/drawing/2010/main" val="0"/>
              </a:ext>
            </a:extLst>
          </a:blip>
          <a:stretch>
            <a:fillRect/>
          </a:stretch>
        </p:blipFill>
        <p:spPr>
          <a:xfrm>
            <a:off x="1687834" y="3980180"/>
            <a:ext cx="5328592" cy="2751167"/>
          </a:xfrm>
          <a:prstGeom prst="rect">
            <a:avLst/>
          </a:prstGeom>
        </p:spPr>
      </p:pic>
      <p:sp>
        <p:nvSpPr>
          <p:cNvPr id="3" name="矩形 2"/>
          <p:cNvSpPr/>
          <p:nvPr/>
        </p:nvSpPr>
        <p:spPr>
          <a:xfrm>
            <a:off x="333362" y="1233341"/>
            <a:ext cx="8352927" cy="1200329"/>
          </a:xfrm>
          <a:prstGeom prst="rect">
            <a:avLst/>
          </a:prstGeom>
        </p:spPr>
        <p:txBody>
          <a:bodyPr wrap="square">
            <a:spAutoFit/>
          </a:bodyPr>
          <a:lstStyle/>
          <a:p>
            <a:r>
              <a:rPr lang="en-US" altLang="zh-CN" sz="2400" b="1" dirty="0"/>
              <a:t>从系统时序的角度来看，时钟信号的上升沿与逻辑电平阈值相交的时间（此处由0-V电平表示）是将其等于0并求解零交叉时间。</a:t>
            </a:r>
          </a:p>
        </p:txBody>
      </p:sp>
      <p:graphicFrame>
        <p:nvGraphicFramePr>
          <p:cNvPr id="4" name="对象 3"/>
          <p:cNvGraphicFramePr>
            <a:graphicFrameLocks noChangeAspect="1"/>
          </p:cNvGraphicFramePr>
          <p:nvPr>
            <p:extLst>
              <p:ext uri="{D42A27DB-BD31-4B8C-83A1-F6EECF244321}">
                <p14:modId xmlns:p14="http://schemas.microsoft.com/office/powerpoint/2010/main" val="3805071891"/>
              </p:ext>
            </p:extLst>
          </p:nvPr>
        </p:nvGraphicFramePr>
        <p:xfrm>
          <a:off x="2339752" y="2440724"/>
          <a:ext cx="4256435" cy="960700"/>
        </p:xfrm>
        <a:graphic>
          <a:graphicData uri="http://schemas.openxmlformats.org/presentationml/2006/ole">
            <mc:AlternateContent xmlns:mc="http://schemas.openxmlformats.org/markup-compatibility/2006">
              <mc:Choice xmlns:v="urn:schemas-microsoft-com:vml" Requires="v">
                <p:oleObj spid="_x0000_s85371" name="Equation" r:id="rId4" imgW="2044700" imgH="431800" progId="Equation.DSMT4">
                  <p:embed/>
                </p:oleObj>
              </mc:Choice>
              <mc:Fallback>
                <p:oleObj name="Equation" r:id="rId4" imgW="2044700" imgH="431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440724"/>
                        <a:ext cx="4256435" cy="960700"/>
                      </a:xfrm>
                      <a:prstGeom prst="rect">
                        <a:avLst/>
                      </a:prstGeom>
                      <a:noFill/>
                    </p:spPr>
                  </p:pic>
                </p:oleObj>
              </mc:Fallback>
            </mc:AlternateContent>
          </a:graphicData>
        </a:graphic>
      </p:graphicFrame>
      <p:sp>
        <p:nvSpPr>
          <p:cNvPr id="5" name="矩形 4"/>
          <p:cNvSpPr/>
          <p:nvPr/>
        </p:nvSpPr>
        <p:spPr>
          <a:xfrm>
            <a:off x="333362" y="3467507"/>
            <a:ext cx="6390357" cy="461665"/>
          </a:xfrm>
          <a:prstGeom prst="rect">
            <a:avLst/>
          </a:prstGeom>
        </p:spPr>
        <p:txBody>
          <a:bodyPr wrap="square">
            <a:spAutoFit/>
          </a:bodyPr>
          <a:lstStyle/>
          <a:p>
            <a:r>
              <a:rPr lang="en-US" altLang="zh-CN" sz="2400" b="1" dirty="0"/>
              <a:t>假设T</a:t>
            </a:r>
            <a:r>
              <a:rPr lang="en-US" altLang="zh-CN" sz="2400" b="1" baseline="-25000" dirty="0"/>
              <a:t>D</a:t>
            </a:r>
            <a:r>
              <a:rPr lang="en-US" altLang="zh-CN" sz="2400" b="1" dirty="0"/>
              <a:t>是高斯随机变量</a:t>
            </a:r>
          </a:p>
        </p:txBody>
      </p:sp>
      <p:graphicFrame>
        <p:nvGraphicFramePr>
          <p:cNvPr id="7" name="对象 6"/>
          <p:cNvGraphicFramePr>
            <a:graphicFrameLocks noChangeAspect="1"/>
          </p:cNvGraphicFramePr>
          <p:nvPr/>
        </p:nvGraphicFramePr>
        <p:xfrm>
          <a:off x="6954553" y="3274439"/>
          <a:ext cx="1296144" cy="1142837"/>
        </p:xfrm>
        <a:graphic>
          <a:graphicData uri="http://schemas.openxmlformats.org/presentationml/2006/ole">
            <mc:AlternateContent xmlns:mc="http://schemas.openxmlformats.org/markup-compatibility/2006">
              <mc:Choice xmlns:v="urn:schemas-microsoft-com:vml" Requires="v">
                <p:oleObj spid="_x0000_s85372" name="Equation" r:id="rId6" imgW="571500" imgH="508000" progId="Equation.DSMT4">
                  <p:embed/>
                </p:oleObj>
              </mc:Choice>
              <mc:Fallback>
                <p:oleObj name="Equation" r:id="rId6" imgW="571500" imgH="508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4553" y="3274439"/>
                        <a:ext cx="1296144" cy="1142837"/>
                      </a:xfrm>
                      <a:prstGeom prst="rect">
                        <a:avLst/>
                      </a:prstGeom>
                      <a:noFill/>
                    </p:spPr>
                  </p:pic>
                </p:oleObj>
              </mc:Fallback>
            </mc:AlternateContent>
          </a:graphicData>
        </a:graphic>
      </p:graphicFrame>
      <p:sp>
        <p:nvSpPr>
          <p:cNvPr id="9" name="矩形 8"/>
          <p:cNvSpPr/>
          <p:nvPr/>
        </p:nvSpPr>
        <p:spPr>
          <a:xfrm>
            <a:off x="6444208" y="4424330"/>
            <a:ext cx="2694781" cy="645160"/>
          </a:xfrm>
          <a:prstGeom prst="rect">
            <a:avLst/>
          </a:prstGeom>
        </p:spPr>
        <p:txBody>
          <a:bodyPr wrap="square">
            <a:spAutoFit/>
          </a:bodyPr>
          <a:lstStyle/>
          <a:p>
            <a:r>
              <a:rPr lang="el-GR" altLang="zh-CN" dirty="0"/>
              <a:t>μ</a:t>
            </a:r>
            <a:r>
              <a:rPr lang="en-US" altLang="zh-CN" dirty="0"/>
              <a:t>T</a:t>
            </a:r>
            <a:r>
              <a:rPr lang="en-US" altLang="zh-CN" baseline="-25000" dirty="0"/>
              <a:t>D</a:t>
            </a:r>
            <a:r>
              <a:rPr lang="en-US" altLang="zh-CN" dirty="0"/>
              <a:t>--</a:t>
            </a:r>
            <a:r>
              <a:rPr lang="zh-CN" altLang="en-US" dirty="0"/>
              <a:t>平均值</a:t>
            </a:r>
            <a:endParaRPr lang="en-US" altLang="zh-CN" dirty="0"/>
          </a:p>
          <a:p>
            <a:r>
              <a:rPr lang="el-GR" altLang="zh-CN" dirty="0"/>
              <a:t>σ</a:t>
            </a:r>
            <a:r>
              <a:rPr lang="en-US" altLang="zh-CN" dirty="0"/>
              <a:t>T</a:t>
            </a:r>
            <a:r>
              <a:rPr lang="en-US" altLang="zh-CN" baseline="-25000" dirty="0"/>
              <a:t>D</a:t>
            </a:r>
            <a:r>
              <a:rPr lang="en-US" altLang="zh-CN" dirty="0"/>
              <a:t>—</a:t>
            </a:r>
            <a:r>
              <a:rPr lang="zh-CN" altLang="en-US" dirty="0"/>
              <a:t>标准差</a:t>
            </a:r>
          </a:p>
        </p:txBody>
      </p:sp>
      <p:sp>
        <p:nvSpPr>
          <p:cNvPr id="10" name="标题 1"/>
          <p:cNvSpPr txBox="1"/>
          <p:nvPr/>
        </p:nvSpPr>
        <p:spPr bwMode="auto">
          <a:xfrm>
            <a:off x="2267744" y="126653"/>
            <a:ext cx="6408613" cy="106662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5.2. </a:t>
            </a:r>
            <a:r>
              <a:rPr lang="en-US" altLang="zh-CN" sz="3200" dirty="0">
                <a:solidFill>
                  <a:srgbClr val="990000"/>
                </a:solidFill>
                <a:ea typeface="华文细黑" panose="02010600040101010101" pitchFamily="2" charset="-122"/>
                <a:sym typeface="+mn-ea"/>
              </a:rPr>
              <a:t>时钟信号的时域属性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1628800"/>
            <a:ext cx="8928992" cy="1938992"/>
          </a:xfrm>
          <a:prstGeom prst="rect">
            <a:avLst/>
          </a:prstGeom>
        </p:spPr>
        <p:txBody>
          <a:bodyPr wrap="square">
            <a:spAutoFit/>
          </a:bodyPr>
          <a:lstStyle/>
          <a:p>
            <a:r>
              <a:rPr lang="en-US" altLang="zh-CN" sz="2400" b="1" dirty="0"/>
              <a:t>线性反馈移位寄存器（LFSR）构成了非常好的伪随机码型发生器。 LFSR由一个移位寄存器组成，该移位寄存器涉及P个触发器或级，以及在该触发器输出上运行的异或反馈功能。 以2为基础的有限域数学用于导出PBRS模式。 任何LFSR都可以表示为变量X的多项式，称为生成多项式G（X）</a:t>
            </a:r>
          </a:p>
        </p:txBody>
      </p:sp>
      <p:graphicFrame>
        <p:nvGraphicFramePr>
          <p:cNvPr id="7" name="对象 6"/>
          <p:cNvGraphicFramePr>
            <a:graphicFrameLocks noChangeAspect="1"/>
          </p:cNvGraphicFramePr>
          <p:nvPr>
            <p:extLst>
              <p:ext uri="{D42A27DB-BD31-4B8C-83A1-F6EECF244321}">
                <p14:modId xmlns:p14="http://schemas.microsoft.com/office/powerpoint/2010/main" val="937921703"/>
              </p:ext>
            </p:extLst>
          </p:nvPr>
        </p:nvGraphicFramePr>
        <p:xfrm>
          <a:off x="827584" y="3980740"/>
          <a:ext cx="7776864" cy="574507"/>
        </p:xfrm>
        <a:graphic>
          <a:graphicData uri="http://schemas.openxmlformats.org/presentationml/2006/ole">
            <mc:AlternateContent xmlns:mc="http://schemas.openxmlformats.org/markup-compatibility/2006">
              <mc:Choice xmlns:v="urn:schemas-microsoft-com:vml" Requires="v">
                <p:oleObj spid="_x0000_s119922" name="Equation" r:id="rId4" imgW="3505200" imgH="241300" progId="Equation.DSMT4">
                  <p:embed/>
                </p:oleObj>
              </mc:Choice>
              <mc:Fallback>
                <p:oleObj name="Equation" r:id="rId4" imgW="3505200" imgH="241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3980740"/>
                        <a:ext cx="7776864" cy="574507"/>
                      </a:xfrm>
                      <a:prstGeom prst="rect">
                        <a:avLst/>
                      </a:prstGeom>
                      <a:noFill/>
                    </p:spPr>
                  </p:pic>
                </p:oleObj>
              </mc:Fallback>
            </mc:AlternateContent>
          </a:graphicData>
        </a:graphic>
      </p:graphicFrame>
      <p:sp>
        <p:nvSpPr>
          <p:cNvPr id="10" name="矩形 9"/>
          <p:cNvSpPr/>
          <p:nvPr/>
        </p:nvSpPr>
        <p:spPr>
          <a:xfrm>
            <a:off x="322925" y="4931643"/>
            <a:ext cx="8667215" cy="1200329"/>
          </a:xfrm>
          <a:prstGeom prst="rect">
            <a:avLst/>
          </a:prstGeom>
        </p:spPr>
        <p:txBody>
          <a:bodyPr wrap="square">
            <a:spAutoFit/>
          </a:bodyPr>
          <a:lstStyle/>
          <a:p>
            <a:r>
              <a:rPr lang="en-US" altLang="zh-CN" sz="2400" b="1" dirty="0"/>
              <a:t>对于除第一个触发器外的任何给定触发器输出，权重gi均为0（表示“无连接”）或1（表示被反馈）。 第0个触发器的权重始终为1，XOR运算的输出将馈入第（P – 1）级的D输入。</a:t>
            </a:r>
          </a:p>
        </p:txBody>
      </p:sp>
      <p:sp>
        <p:nvSpPr>
          <p:cNvPr id="9" name="标题 1"/>
          <p:cNvSpPr txBox="1"/>
          <p:nvPr/>
        </p:nvSpPr>
        <p:spPr bwMode="auto">
          <a:xfrm>
            <a:off x="3059831" y="-27384"/>
            <a:ext cx="6084169"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8" name="矩形 7">
            <a:extLst>
              <a:ext uri="{FF2B5EF4-FFF2-40B4-BE49-F238E27FC236}">
                <a16:creationId xmlns:a16="http://schemas.microsoft.com/office/drawing/2014/main" id="{01C140F1-4EAF-4147-993C-80671361CD62}"/>
              </a:ext>
            </a:extLst>
          </p:cNvPr>
          <p:cNvSpPr/>
          <p:nvPr/>
        </p:nvSpPr>
        <p:spPr>
          <a:xfrm>
            <a:off x="899592" y="951224"/>
            <a:ext cx="7608210" cy="461665"/>
          </a:xfrm>
          <a:prstGeom prst="rect">
            <a:avLst/>
          </a:prstGeom>
        </p:spPr>
        <p:txBody>
          <a:bodyPr wrap="square">
            <a:spAutoFit/>
          </a:bodyPr>
          <a:lstStyle/>
          <a:p>
            <a:r>
              <a:rPr lang="en-US" altLang="zh-CN" sz="2400" b="1" dirty="0" err="1">
                <a:solidFill>
                  <a:srgbClr val="990000"/>
                </a:solidFill>
                <a:latin typeface="Comic Sans MS" panose="030F0702030302020204" pitchFamily="66" charset="0"/>
                <a:ea typeface="隶书" panose="02010509060101010101" pitchFamily="49" charset="-122"/>
                <a:cs typeface="+mj-cs"/>
              </a:rPr>
              <a:t>PRBS测试</a:t>
            </a:r>
            <a:r>
              <a:rPr lang="zh-CN" altLang="en-US" sz="2400" b="1" dirty="0">
                <a:solidFill>
                  <a:srgbClr val="990000"/>
                </a:solidFill>
                <a:latin typeface="Comic Sans MS" panose="030F0702030302020204" pitchFamily="66" charset="0"/>
                <a:ea typeface="隶书" panose="02010509060101010101" pitchFamily="49" charset="-122"/>
                <a:cs typeface="+mj-cs"/>
              </a:rPr>
              <a:t>图形（</a:t>
            </a:r>
            <a:r>
              <a:rPr lang="en-US" altLang="zh-CN" sz="2400" b="1" dirty="0">
                <a:solidFill>
                  <a:srgbClr val="990000"/>
                </a:solidFill>
                <a:latin typeface="Comic Sans MS" panose="030F0702030302020204" pitchFamily="66" charset="0"/>
                <a:ea typeface="隶书" panose="02010509060101010101" pitchFamily="49" charset="-122"/>
              </a:rPr>
              <a:t> PRBS Test Patterns</a:t>
            </a:r>
            <a:r>
              <a:rPr lang="zh-CN" altLang="en-US" sz="2400" b="1" dirty="0">
                <a:solidFill>
                  <a:srgbClr val="990000"/>
                </a:solidFill>
                <a:latin typeface="Comic Sans MS" panose="030F0702030302020204" pitchFamily="66" charset="0"/>
                <a:ea typeface="隶书" panose="02010509060101010101" pitchFamily="49" charset="-122"/>
              </a:rPr>
              <a:t>）</a:t>
            </a:r>
            <a:endParaRPr lang="en-US" altLang="zh-CN" sz="2400" b="1" dirty="0">
              <a:solidFill>
                <a:srgbClr val="990000"/>
              </a:solidFill>
              <a:latin typeface="Comic Sans MS" panose="030F0702030302020204" pitchFamily="66" charset="0"/>
              <a:ea typeface="隶书" panose="02010509060101010101" pitchFamily="49" charset="-122"/>
              <a:cs typeface="+mj-cs"/>
            </a:endParaRPr>
          </a:p>
        </p:txBody>
      </p:sp>
    </p:spTree>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bwMode="auto">
          <a:xfrm>
            <a:off x="3059831" y="-27384"/>
            <a:ext cx="6084169"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8" name="矩形 7">
            <a:extLst>
              <a:ext uri="{FF2B5EF4-FFF2-40B4-BE49-F238E27FC236}">
                <a16:creationId xmlns:a16="http://schemas.microsoft.com/office/drawing/2014/main" id="{01C140F1-4EAF-4147-993C-80671361CD62}"/>
              </a:ext>
            </a:extLst>
          </p:cNvPr>
          <p:cNvSpPr/>
          <p:nvPr/>
        </p:nvSpPr>
        <p:spPr>
          <a:xfrm>
            <a:off x="899592" y="951224"/>
            <a:ext cx="7608210" cy="461665"/>
          </a:xfrm>
          <a:prstGeom prst="rect">
            <a:avLst/>
          </a:prstGeom>
        </p:spPr>
        <p:txBody>
          <a:bodyPr wrap="square">
            <a:spAutoFit/>
          </a:bodyPr>
          <a:lstStyle/>
          <a:p>
            <a:r>
              <a:rPr lang="en-US" altLang="zh-CN" sz="2400" b="1" dirty="0" err="1">
                <a:solidFill>
                  <a:srgbClr val="990000"/>
                </a:solidFill>
                <a:latin typeface="Comic Sans MS" panose="030F0702030302020204" pitchFamily="66" charset="0"/>
                <a:ea typeface="隶书" panose="02010509060101010101" pitchFamily="49" charset="-122"/>
                <a:cs typeface="+mj-cs"/>
              </a:rPr>
              <a:t>PRBS测试</a:t>
            </a:r>
            <a:r>
              <a:rPr lang="zh-CN" altLang="en-US" sz="2400" b="1" dirty="0">
                <a:solidFill>
                  <a:srgbClr val="990000"/>
                </a:solidFill>
                <a:latin typeface="Comic Sans MS" panose="030F0702030302020204" pitchFamily="66" charset="0"/>
                <a:ea typeface="隶书" panose="02010509060101010101" pitchFamily="49" charset="-122"/>
                <a:cs typeface="+mj-cs"/>
              </a:rPr>
              <a:t>图形（</a:t>
            </a:r>
            <a:r>
              <a:rPr lang="en-US" altLang="zh-CN" sz="2400" b="1" dirty="0">
                <a:solidFill>
                  <a:srgbClr val="990000"/>
                </a:solidFill>
                <a:latin typeface="Comic Sans MS" panose="030F0702030302020204" pitchFamily="66" charset="0"/>
                <a:ea typeface="隶书" panose="02010509060101010101" pitchFamily="49" charset="-122"/>
              </a:rPr>
              <a:t> PRBS Test Patterns</a:t>
            </a:r>
            <a:r>
              <a:rPr lang="zh-CN" altLang="en-US" sz="2400" b="1" dirty="0">
                <a:solidFill>
                  <a:srgbClr val="990000"/>
                </a:solidFill>
                <a:latin typeface="Comic Sans MS" panose="030F0702030302020204" pitchFamily="66" charset="0"/>
                <a:ea typeface="隶书" panose="02010509060101010101" pitchFamily="49" charset="-122"/>
              </a:rPr>
              <a:t>）</a:t>
            </a:r>
            <a:endParaRPr lang="en-US" altLang="zh-CN" sz="2400" b="1" dirty="0">
              <a:solidFill>
                <a:srgbClr val="990000"/>
              </a:solidFill>
              <a:latin typeface="Comic Sans MS" panose="030F0702030302020204" pitchFamily="66" charset="0"/>
              <a:ea typeface="隶书" panose="02010509060101010101" pitchFamily="49" charset="-122"/>
              <a:cs typeface="+mj-cs"/>
            </a:endParaRPr>
          </a:p>
        </p:txBody>
      </p:sp>
      <p:pic>
        <p:nvPicPr>
          <p:cNvPr id="2" name="图片 1">
            <a:extLst>
              <a:ext uri="{FF2B5EF4-FFF2-40B4-BE49-F238E27FC236}">
                <a16:creationId xmlns:a16="http://schemas.microsoft.com/office/drawing/2014/main" id="{9AFE66B9-F773-49B5-8097-35BFC594EE38}"/>
              </a:ext>
            </a:extLst>
          </p:cNvPr>
          <p:cNvPicPr>
            <a:picLocks noChangeAspect="1"/>
          </p:cNvPicPr>
          <p:nvPr/>
        </p:nvPicPr>
        <p:blipFill>
          <a:blip r:embed="rId3"/>
          <a:stretch>
            <a:fillRect/>
          </a:stretch>
        </p:blipFill>
        <p:spPr>
          <a:xfrm>
            <a:off x="191145" y="1772816"/>
            <a:ext cx="8761710" cy="4896544"/>
          </a:xfrm>
          <a:prstGeom prst="rect">
            <a:avLst/>
          </a:prstGeom>
        </p:spPr>
      </p:pic>
    </p:spTree>
    <p:extLst>
      <p:ext uri="{BB962C8B-B14F-4D97-AF65-F5344CB8AC3E}">
        <p14:creationId xmlns:p14="http://schemas.microsoft.com/office/powerpoint/2010/main" val="784363531"/>
      </p:ext>
    </p:extLst>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6033" y="1500362"/>
            <a:ext cx="8928992" cy="1200329"/>
          </a:xfrm>
          <a:prstGeom prst="rect">
            <a:avLst/>
          </a:prstGeom>
        </p:spPr>
        <p:txBody>
          <a:bodyPr wrap="square">
            <a:spAutoFit/>
          </a:bodyPr>
          <a:lstStyle/>
          <a:p>
            <a:r>
              <a:rPr lang="en-US" altLang="zh-CN" sz="2400" b="1" dirty="0"/>
              <a:t>第一和第二触发器输出通过单个</a:t>
            </a:r>
            <a:r>
              <a:rPr lang="zh-CN" altLang="en-US" sz="2400" b="1" dirty="0"/>
              <a:t>异或</a:t>
            </a:r>
            <a:r>
              <a:rPr lang="en-US" altLang="zh-CN" sz="2400" b="1" dirty="0"/>
              <a:t>操作反馈到移位寄存器输入。 由于每个</a:t>
            </a:r>
            <a:r>
              <a:rPr lang="zh-CN" altLang="en-US" sz="2400" b="1" dirty="0"/>
              <a:t>触发器</a:t>
            </a:r>
            <a:r>
              <a:rPr lang="en-US" altLang="zh-CN" sz="2400" b="1" dirty="0"/>
              <a:t>将输入延迟一个时钟周期，因此我们可以在时间索引n处为每个</a:t>
            </a:r>
            <a:r>
              <a:rPr lang="zh-CN" altLang="en-US" sz="2400" b="1" dirty="0"/>
              <a:t>触发器</a:t>
            </a:r>
            <a:r>
              <a:rPr lang="en-US" altLang="zh-CN" sz="2400" b="1" dirty="0"/>
              <a:t>输出编写以下方程式</a:t>
            </a:r>
          </a:p>
        </p:txBody>
      </p:sp>
      <p:graphicFrame>
        <p:nvGraphicFramePr>
          <p:cNvPr id="9" name="对象 8"/>
          <p:cNvGraphicFramePr>
            <a:graphicFrameLocks noChangeAspect="1"/>
          </p:cNvGraphicFramePr>
          <p:nvPr/>
        </p:nvGraphicFramePr>
        <p:xfrm>
          <a:off x="3059832" y="2784152"/>
          <a:ext cx="1872208" cy="1457286"/>
        </p:xfrm>
        <a:graphic>
          <a:graphicData uri="http://schemas.openxmlformats.org/presentationml/2006/ole">
            <mc:AlternateContent xmlns:mc="http://schemas.openxmlformats.org/markup-compatibility/2006">
              <mc:Choice xmlns:v="urn:schemas-microsoft-com:vml" Requires="v">
                <p:oleObj spid="_x0000_s122183" name="Equation" r:id="rId4" imgW="1143000" imgH="914400" progId="Equation.DSMT4">
                  <p:embed/>
                </p:oleObj>
              </mc:Choice>
              <mc:Fallback>
                <p:oleObj name="Equation" r:id="rId4" imgW="1143000" imgH="914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2784152"/>
                        <a:ext cx="1872208" cy="1457286"/>
                      </a:xfrm>
                      <a:prstGeom prst="rect">
                        <a:avLst/>
                      </a:prstGeom>
                      <a:noFill/>
                    </p:spPr>
                  </p:pic>
                </p:oleObj>
              </mc:Fallback>
            </mc:AlternateContent>
          </a:graphicData>
        </a:graphic>
      </p:graphicFrame>
      <p:sp>
        <p:nvSpPr>
          <p:cNvPr id="11" name="矩形 10"/>
          <p:cNvSpPr/>
          <p:nvPr/>
        </p:nvSpPr>
        <p:spPr>
          <a:xfrm>
            <a:off x="167475" y="4258779"/>
            <a:ext cx="9126108" cy="830997"/>
          </a:xfrm>
          <a:prstGeom prst="rect">
            <a:avLst/>
          </a:prstGeom>
        </p:spPr>
        <p:txBody>
          <a:bodyPr wrap="square">
            <a:spAutoFit/>
          </a:bodyPr>
          <a:lstStyle/>
          <a:p>
            <a:r>
              <a:rPr lang="en-US" altLang="zh-CN" sz="2400" b="1" dirty="0"/>
              <a:t>我们可以将</a:t>
            </a:r>
            <a:r>
              <a:rPr lang="zh-CN" altLang="en-US" sz="2400" b="1" dirty="0"/>
              <a:t>异或</a:t>
            </a:r>
            <a:r>
              <a:rPr lang="en-US" altLang="zh-CN" sz="2400" b="1" dirty="0"/>
              <a:t>输出描述为对模2的有限域（输入F1和F0）进行求和运算</a:t>
            </a:r>
          </a:p>
        </p:txBody>
      </p:sp>
      <p:graphicFrame>
        <p:nvGraphicFramePr>
          <p:cNvPr id="13" name="对象 12"/>
          <p:cNvGraphicFramePr>
            <a:graphicFrameLocks noChangeAspect="1"/>
          </p:cNvGraphicFramePr>
          <p:nvPr>
            <p:extLst>
              <p:ext uri="{D42A27DB-BD31-4B8C-83A1-F6EECF244321}">
                <p14:modId xmlns:p14="http://schemas.microsoft.com/office/powerpoint/2010/main" val="2466056774"/>
              </p:ext>
            </p:extLst>
          </p:nvPr>
        </p:nvGraphicFramePr>
        <p:xfrm>
          <a:off x="2258186" y="5078566"/>
          <a:ext cx="4382432" cy="646330"/>
        </p:xfrm>
        <a:graphic>
          <a:graphicData uri="http://schemas.openxmlformats.org/presentationml/2006/ole">
            <mc:AlternateContent xmlns:mc="http://schemas.openxmlformats.org/markup-compatibility/2006">
              <mc:Choice xmlns:v="urn:schemas-microsoft-com:vml" Requires="v">
                <p:oleObj spid="_x0000_s122184" name="Equation" r:id="rId6" imgW="1790700" imgH="228600" progId="Equation.DSMT4">
                  <p:embed/>
                </p:oleObj>
              </mc:Choice>
              <mc:Fallback>
                <p:oleObj name="Equation" r:id="rId6" imgW="17907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8186" y="5078566"/>
                        <a:ext cx="4382432" cy="646330"/>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876494339"/>
              </p:ext>
            </p:extLst>
          </p:nvPr>
        </p:nvGraphicFramePr>
        <p:xfrm>
          <a:off x="2223142" y="5926904"/>
          <a:ext cx="4697716" cy="646330"/>
        </p:xfrm>
        <a:graphic>
          <a:graphicData uri="http://schemas.openxmlformats.org/presentationml/2006/ole">
            <mc:AlternateContent xmlns:mc="http://schemas.openxmlformats.org/markup-compatibility/2006">
              <mc:Choice xmlns:v="urn:schemas-microsoft-com:vml" Requires="v">
                <p:oleObj spid="_x0000_s122185" name="Equation" r:id="rId8" imgW="1905000" imgH="228600" progId="Equation.DSMT4">
                  <p:embed/>
                </p:oleObj>
              </mc:Choice>
              <mc:Fallback>
                <p:oleObj name="Equation" r:id="rId8" imgW="1905000" imgH="228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3142" y="5926904"/>
                        <a:ext cx="4697716" cy="646330"/>
                      </a:xfrm>
                      <a:prstGeom prst="rect">
                        <a:avLst/>
                      </a:prstGeom>
                      <a:noFill/>
                    </p:spPr>
                  </p:pic>
                </p:oleObj>
              </mc:Fallback>
            </mc:AlternateContent>
          </a:graphicData>
        </a:graphic>
      </p:graphicFrame>
      <p:sp>
        <p:nvSpPr>
          <p:cNvPr id="12" name="标题 1"/>
          <p:cNvSpPr txBox="1"/>
          <p:nvPr/>
        </p:nvSpPr>
        <p:spPr bwMode="auto">
          <a:xfrm>
            <a:off x="2699791" y="-27384"/>
            <a:ext cx="6444209"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10" name="矩形 9">
            <a:extLst>
              <a:ext uri="{FF2B5EF4-FFF2-40B4-BE49-F238E27FC236}">
                <a16:creationId xmlns:a16="http://schemas.microsoft.com/office/drawing/2014/main" id="{76379514-0958-4B2A-9C4F-8DD0A6F3DDCF}"/>
              </a:ext>
            </a:extLst>
          </p:cNvPr>
          <p:cNvSpPr/>
          <p:nvPr/>
        </p:nvSpPr>
        <p:spPr>
          <a:xfrm>
            <a:off x="899592" y="951224"/>
            <a:ext cx="7608210" cy="461665"/>
          </a:xfrm>
          <a:prstGeom prst="rect">
            <a:avLst/>
          </a:prstGeom>
        </p:spPr>
        <p:txBody>
          <a:bodyPr wrap="square">
            <a:spAutoFit/>
          </a:bodyPr>
          <a:lstStyle/>
          <a:p>
            <a:r>
              <a:rPr lang="en-US" altLang="zh-CN" sz="2400" b="1" dirty="0" err="1">
                <a:solidFill>
                  <a:srgbClr val="990000"/>
                </a:solidFill>
                <a:latin typeface="Comic Sans MS" panose="030F0702030302020204" pitchFamily="66" charset="0"/>
                <a:ea typeface="隶书" panose="02010509060101010101" pitchFamily="49" charset="-122"/>
                <a:cs typeface="+mj-cs"/>
              </a:rPr>
              <a:t>PRBS测试</a:t>
            </a:r>
            <a:r>
              <a:rPr lang="zh-CN" altLang="en-US" sz="2400" b="1" dirty="0">
                <a:solidFill>
                  <a:srgbClr val="990000"/>
                </a:solidFill>
                <a:latin typeface="Comic Sans MS" panose="030F0702030302020204" pitchFamily="66" charset="0"/>
                <a:ea typeface="隶书" panose="02010509060101010101" pitchFamily="49" charset="-122"/>
                <a:cs typeface="+mj-cs"/>
              </a:rPr>
              <a:t>图形（</a:t>
            </a:r>
            <a:r>
              <a:rPr lang="en-US" altLang="zh-CN" sz="2400" b="1" dirty="0">
                <a:solidFill>
                  <a:srgbClr val="990000"/>
                </a:solidFill>
                <a:latin typeface="Comic Sans MS" panose="030F0702030302020204" pitchFamily="66" charset="0"/>
                <a:ea typeface="隶书" panose="02010509060101010101" pitchFamily="49" charset="-122"/>
              </a:rPr>
              <a:t> PRBS Test Patterns</a:t>
            </a:r>
            <a:r>
              <a:rPr lang="zh-CN" altLang="en-US" sz="2400" b="1" dirty="0">
                <a:solidFill>
                  <a:srgbClr val="990000"/>
                </a:solidFill>
                <a:latin typeface="Comic Sans MS" panose="030F0702030302020204" pitchFamily="66" charset="0"/>
                <a:ea typeface="隶书" panose="02010509060101010101" pitchFamily="49" charset="-122"/>
              </a:rPr>
              <a:t>）</a:t>
            </a:r>
            <a:endParaRPr lang="en-US" altLang="zh-CN" sz="2400" b="1" dirty="0">
              <a:solidFill>
                <a:srgbClr val="990000"/>
              </a:solidFill>
              <a:latin typeface="Comic Sans MS" panose="030F0702030302020204" pitchFamily="66" charset="0"/>
              <a:ea typeface="隶书" panose="02010509060101010101" pitchFamily="49" charset="-122"/>
              <a:cs typeface="+mj-cs"/>
            </a:endParaRPr>
          </a:p>
        </p:txBody>
      </p:sp>
    </p:spTree>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1844824"/>
            <a:ext cx="8928992" cy="461665"/>
          </a:xfrm>
          <a:prstGeom prst="rect">
            <a:avLst/>
          </a:prstGeom>
        </p:spPr>
        <p:txBody>
          <a:bodyPr wrap="square">
            <a:spAutoFit/>
          </a:bodyPr>
          <a:lstStyle/>
          <a:p>
            <a:r>
              <a:rPr lang="en-US" altLang="zh-CN" sz="2400" b="1" dirty="0"/>
              <a:t>包括初始寄存器值</a:t>
            </a:r>
          </a:p>
        </p:txBody>
      </p:sp>
      <p:graphicFrame>
        <p:nvGraphicFramePr>
          <p:cNvPr id="4" name="对象 3"/>
          <p:cNvGraphicFramePr>
            <a:graphicFrameLocks noChangeAspect="1"/>
          </p:cNvGraphicFramePr>
          <p:nvPr>
            <p:extLst>
              <p:ext uri="{D42A27DB-BD31-4B8C-83A1-F6EECF244321}">
                <p14:modId xmlns:p14="http://schemas.microsoft.com/office/powerpoint/2010/main" val="1501072967"/>
              </p:ext>
            </p:extLst>
          </p:nvPr>
        </p:nvGraphicFramePr>
        <p:xfrm>
          <a:off x="1301918" y="2564904"/>
          <a:ext cx="6540163" cy="2676837"/>
        </p:xfrm>
        <a:graphic>
          <a:graphicData uri="http://schemas.openxmlformats.org/presentationml/2006/ole">
            <mc:AlternateContent xmlns:mc="http://schemas.openxmlformats.org/markup-compatibility/2006">
              <mc:Choice xmlns:v="urn:schemas-microsoft-com:vml" Requires="v">
                <p:oleObj spid="_x0000_s122991" name="Equation" r:id="rId4" imgW="2870200" imgH="1168400" progId="Equation.DSMT4">
                  <p:embed/>
                </p:oleObj>
              </mc:Choice>
              <mc:Fallback>
                <p:oleObj name="Equation" r:id="rId4" imgW="2870200" imgH="1168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918" y="2564904"/>
                        <a:ext cx="6540163" cy="2676837"/>
                      </a:xfrm>
                      <a:prstGeom prst="rect">
                        <a:avLst/>
                      </a:prstGeom>
                      <a:noFill/>
                    </p:spPr>
                  </p:pic>
                </p:oleObj>
              </mc:Fallback>
            </mc:AlternateContent>
          </a:graphicData>
        </a:graphic>
      </p:graphicFrame>
      <p:sp>
        <p:nvSpPr>
          <p:cNvPr id="7" name="标题 1"/>
          <p:cNvSpPr txBox="1"/>
          <p:nvPr/>
        </p:nvSpPr>
        <p:spPr bwMode="auto">
          <a:xfrm>
            <a:off x="3635895" y="-79"/>
            <a:ext cx="5508105"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6" name="矩形 5">
            <a:extLst>
              <a:ext uri="{FF2B5EF4-FFF2-40B4-BE49-F238E27FC236}">
                <a16:creationId xmlns:a16="http://schemas.microsoft.com/office/drawing/2014/main" id="{319C384D-5356-4811-83EF-DE491BCCBD88}"/>
              </a:ext>
            </a:extLst>
          </p:cNvPr>
          <p:cNvSpPr/>
          <p:nvPr/>
        </p:nvSpPr>
        <p:spPr>
          <a:xfrm>
            <a:off x="899592" y="951224"/>
            <a:ext cx="7608210" cy="461665"/>
          </a:xfrm>
          <a:prstGeom prst="rect">
            <a:avLst/>
          </a:prstGeom>
        </p:spPr>
        <p:txBody>
          <a:bodyPr wrap="square">
            <a:spAutoFit/>
          </a:bodyPr>
          <a:lstStyle/>
          <a:p>
            <a:r>
              <a:rPr lang="en-US" altLang="zh-CN" sz="2400" b="1" dirty="0" err="1">
                <a:solidFill>
                  <a:srgbClr val="990000"/>
                </a:solidFill>
                <a:latin typeface="Comic Sans MS" panose="030F0702030302020204" pitchFamily="66" charset="0"/>
                <a:ea typeface="隶书" panose="02010509060101010101" pitchFamily="49" charset="-122"/>
                <a:cs typeface="+mj-cs"/>
              </a:rPr>
              <a:t>PRBS测试</a:t>
            </a:r>
            <a:r>
              <a:rPr lang="zh-CN" altLang="en-US" sz="2400" b="1" dirty="0">
                <a:solidFill>
                  <a:srgbClr val="990000"/>
                </a:solidFill>
                <a:latin typeface="Comic Sans MS" panose="030F0702030302020204" pitchFamily="66" charset="0"/>
                <a:ea typeface="隶书" panose="02010509060101010101" pitchFamily="49" charset="-122"/>
                <a:cs typeface="+mj-cs"/>
              </a:rPr>
              <a:t>图形（</a:t>
            </a:r>
            <a:r>
              <a:rPr lang="en-US" altLang="zh-CN" sz="2400" b="1" dirty="0">
                <a:solidFill>
                  <a:srgbClr val="990000"/>
                </a:solidFill>
                <a:latin typeface="Comic Sans MS" panose="030F0702030302020204" pitchFamily="66" charset="0"/>
                <a:ea typeface="隶书" panose="02010509060101010101" pitchFamily="49" charset="-122"/>
              </a:rPr>
              <a:t> PRBS Test Patterns</a:t>
            </a:r>
            <a:r>
              <a:rPr lang="zh-CN" altLang="en-US" sz="2400" b="1" dirty="0">
                <a:solidFill>
                  <a:srgbClr val="990000"/>
                </a:solidFill>
                <a:latin typeface="Comic Sans MS" panose="030F0702030302020204" pitchFamily="66" charset="0"/>
                <a:ea typeface="隶书" panose="02010509060101010101" pitchFamily="49" charset="-122"/>
              </a:rPr>
              <a:t>）</a:t>
            </a:r>
            <a:endParaRPr lang="en-US" altLang="zh-CN" sz="2400" b="1" dirty="0">
              <a:solidFill>
                <a:srgbClr val="990000"/>
              </a:solidFill>
              <a:latin typeface="Comic Sans MS" panose="030F0702030302020204" pitchFamily="66" charset="0"/>
              <a:ea typeface="隶书" panose="02010509060101010101" pitchFamily="49" charset="-122"/>
              <a:cs typeface="+mj-cs"/>
            </a:endParaRPr>
          </a:p>
        </p:txBody>
      </p:sp>
    </p:spTree>
  </p:cSld>
  <p:clrMapOvr>
    <a:masterClrMapping/>
  </p:clrMapOvr>
  <p:transition spd="slow">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1616259"/>
            <a:ext cx="8712968" cy="830997"/>
          </a:xfrm>
          <a:prstGeom prst="rect">
            <a:avLst/>
          </a:prstGeom>
        </p:spPr>
        <p:txBody>
          <a:bodyPr wrap="square">
            <a:spAutoFit/>
          </a:bodyPr>
          <a:lstStyle/>
          <a:p>
            <a:r>
              <a:rPr lang="en-US" altLang="zh-CN" sz="2400" b="1" dirty="0" err="1"/>
              <a:t>通常，对于任何P阶生成多项式</a:t>
            </a:r>
            <a:r>
              <a:rPr lang="en-US" altLang="zh-CN" sz="2400" b="1" dirty="0"/>
              <a:t>，</a:t>
            </a:r>
            <a:r>
              <a:rPr lang="zh-CN" altLang="en-US" sz="2400" b="1" dirty="0"/>
              <a:t>异或</a:t>
            </a:r>
            <a:r>
              <a:rPr lang="en-US" altLang="zh-CN" sz="2400" b="1" dirty="0" err="1"/>
              <a:t>门的输出都可以根据采样时刻n上每个</a:t>
            </a:r>
            <a:r>
              <a:rPr lang="zh-CN" altLang="en-US" sz="2400" b="1" dirty="0"/>
              <a:t>触发器</a:t>
            </a:r>
            <a:r>
              <a:rPr lang="en-US" altLang="zh-CN" sz="2400" b="1" dirty="0" err="1"/>
              <a:t>输出的状态来写为</a:t>
            </a:r>
            <a:r>
              <a:rPr lang="en-US" altLang="zh-CN" sz="2400" b="1" dirty="0"/>
              <a:t>：</a:t>
            </a:r>
          </a:p>
        </p:txBody>
      </p:sp>
      <p:graphicFrame>
        <p:nvGraphicFramePr>
          <p:cNvPr id="6" name="对象 5"/>
          <p:cNvGraphicFramePr>
            <a:graphicFrameLocks noChangeAspect="1"/>
          </p:cNvGraphicFramePr>
          <p:nvPr>
            <p:extLst>
              <p:ext uri="{D42A27DB-BD31-4B8C-83A1-F6EECF244321}">
                <p14:modId xmlns:p14="http://schemas.microsoft.com/office/powerpoint/2010/main" val="2953507616"/>
              </p:ext>
            </p:extLst>
          </p:nvPr>
        </p:nvGraphicFramePr>
        <p:xfrm>
          <a:off x="251521" y="2828323"/>
          <a:ext cx="8712968" cy="439660"/>
        </p:xfrm>
        <a:graphic>
          <a:graphicData uri="http://schemas.openxmlformats.org/presentationml/2006/ole">
            <mc:AlternateContent xmlns:mc="http://schemas.openxmlformats.org/markup-compatibility/2006">
              <mc:Choice xmlns:v="urn:schemas-microsoft-com:vml" Requires="v">
                <p:oleObj spid="_x0000_s125145" name="Equation" r:id="rId4" imgW="4305300" imgH="228600" progId="Equation.DSMT4">
                  <p:embed/>
                </p:oleObj>
              </mc:Choice>
              <mc:Fallback>
                <p:oleObj name="Equation" r:id="rId4" imgW="43053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1" y="2828323"/>
                        <a:ext cx="8712968" cy="439660"/>
                      </a:xfrm>
                      <a:prstGeom prst="rect">
                        <a:avLst/>
                      </a:prstGeom>
                      <a:noFill/>
                    </p:spPr>
                  </p:pic>
                </p:oleObj>
              </mc:Fallback>
            </mc:AlternateContent>
          </a:graphicData>
        </a:graphic>
      </p:graphicFrame>
      <p:sp>
        <p:nvSpPr>
          <p:cNvPr id="7" name="矩形 6"/>
          <p:cNvSpPr/>
          <p:nvPr/>
        </p:nvSpPr>
        <p:spPr>
          <a:xfrm>
            <a:off x="323817" y="3608235"/>
            <a:ext cx="8211882" cy="461665"/>
          </a:xfrm>
          <a:prstGeom prst="rect">
            <a:avLst/>
          </a:prstGeom>
        </p:spPr>
        <p:txBody>
          <a:bodyPr wrap="square">
            <a:spAutoFit/>
          </a:bodyPr>
          <a:lstStyle/>
          <a:p>
            <a:r>
              <a:rPr lang="en-US" altLang="zh-CN" sz="2400" b="1" dirty="0"/>
              <a:t>相应地，我们可以将第0个</a:t>
            </a:r>
            <a:r>
              <a:rPr lang="zh-CN" altLang="en-US" sz="2400" b="1" dirty="0"/>
              <a:t>触发器</a:t>
            </a:r>
            <a:r>
              <a:rPr lang="en-US" altLang="zh-CN" sz="2400" b="1" dirty="0"/>
              <a:t>的输出状态写成如下：</a:t>
            </a:r>
          </a:p>
        </p:txBody>
      </p:sp>
      <p:graphicFrame>
        <p:nvGraphicFramePr>
          <p:cNvPr id="9" name="对象 8"/>
          <p:cNvGraphicFramePr>
            <a:graphicFrameLocks noChangeAspect="1"/>
          </p:cNvGraphicFramePr>
          <p:nvPr>
            <p:extLst>
              <p:ext uri="{D42A27DB-BD31-4B8C-83A1-F6EECF244321}">
                <p14:modId xmlns:p14="http://schemas.microsoft.com/office/powerpoint/2010/main" val="3663094570"/>
              </p:ext>
            </p:extLst>
          </p:nvPr>
        </p:nvGraphicFramePr>
        <p:xfrm>
          <a:off x="683568" y="4757371"/>
          <a:ext cx="7617677" cy="1006372"/>
        </p:xfrm>
        <a:graphic>
          <a:graphicData uri="http://schemas.openxmlformats.org/presentationml/2006/ole">
            <mc:AlternateContent xmlns:mc="http://schemas.openxmlformats.org/markup-compatibility/2006">
              <mc:Choice xmlns:v="urn:schemas-microsoft-com:vml" Requires="v">
                <p:oleObj spid="_x0000_s125146" name="Equation" r:id="rId6" imgW="3695700" imgH="457200" progId="Equation.DSMT4">
                  <p:embed/>
                </p:oleObj>
              </mc:Choice>
              <mc:Fallback>
                <p:oleObj name="Equation" r:id="rId6" imgW="3695700" imgH="457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4757371"/>
                        <a:ext cx="7617677" cy="1006372"/>
                      </a:xfrm>
                      <a:prstGeom prst="rect">
                        <a:avLst/>
                      </a:prstGeom>
                      <a:noFill/>
                    </p:spPr>
                  </p:pic>
                </p:oleObj>
              </mc:Fallback>
            </mc:AlternateContent>
          </a:graphicData>
        </a:graphic>
      </p:graphicFrame>
      <p:sp>
        <p:nvSpPr>
          <p:cNvPr id="10" name="标题 1"/>
          <p:cNvSpPr txBox="1"/>
          <p:nvPr/>
        </p:nvSpPr>
        <p:spPr bwMode="auto">
          <a:xfrm>
            <a:off x="2987823" y="-27384"/>
            <a:ext cx="6156177"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5.5.</a:t>
            </a:r>
            <a:r>
              <a:rPr lang="zh-CN" altLang="en-US" sz="3600" dirty="0">
                <a:solidFill>
                  <a:srgbClr val="990000"/>
                </a:solidFill>
                <a:latin typeface="Comic Sans MS" panose="030F0702030302020204" pitchFamily="66" charset="0"/>
                <a:ea typeface="隶书" panose="02010509060101010101" pitchFamily="49" charset="-122"/>
                <a:sym typeface="+mn-ea"/>
              </a:rPr>
              <a:t>误码率测量</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
        <p:nvSpPr>
          <p:cNvPr id="8" name="矩形 7">
            <a:extLst>
              <a:ext uri="{FF2B5EF4-FFF2-40B4-BE49-F238E27FC236}">
                <a16:creationId xmlns:a16="http://schemas.microsoft.com/office/drawing/2014/main" id="{5DE8DE6F-6BF8-4798-AE7C-AA2025F3D798}"/>
              </a:ext>
            </a:extLst>
          </p:cNvPr>
          <p:cNvSpPr/>
          <p:nvPr/>
        </p:nvSpPr>
        <p:spPr>
          <a:xfrm>
            <a:off x="899592" y="951224"/>
            <a:ext cx="7608210" cy="461665"/>
          </a:xfrm>
          <a:prstGeom prst="rect">
            <a:avLst/>
          </a:prstGeom>
        </p:spPr>
        <p:txBody>
          <a:bodyPr wrap="square">
            <a:spAutoFit/>
          </a:bodyPr>
          <a:lstStyle/>
          <a:p>
            <a:r>
              <a:rPr lang="en-US" altLang="zh-CN" sz="2400" b="1" dirty="0" err="1">
                <a:solidFill>
                  <a:srgbClr val="990000"/>
                </a:solidFill>
                <a:latin typeface="Comic Sans MS" panose="030F0702030302020204" pitchFamily="66" charset="0"/>
                <a:ea typeface="隶书" panose="02010509060101010101" pitchFamily="49" charset="-122"/>
                <a:cs typeface="+mj-cs"/>
              </a:rPr>
              <a:t>PRBS测试</a:t>
            </a:r>
            <a:r>
              <a:rPr lang="zh-CN" altLang="en-US" sz="2400" b="1" dirty="0">
                <a:solidFill>
                  <a:srgbClr val="990000"/>
                </a:solidFill>
                <a:latin typeface="Comic Sans MS" panose="030F0702030302020204" pitchFamily="66" charset="0"/>
                <a:ea typeface="隶书" panose="02010509060101010101" pitchFamily="49" charset="-122"/>
                <a:cs typeface="+mj-cs"/>
              </a:rPr>
              <a:t>图形（</a:t>
            </a:r>
            <a:r>
              <a:rPr lang="en-US" altLang="zh-CN" sz="2400" b="1" dirty="0">
                <a:solidFill>
                  <a:srgbClr val="990000"/>
                </a:solidFill>
                <a:latin typeface="Comic Sans MS" panose="030F0702030302020204" pitchFamily="66" charset="0"/>
                <a:ea typeface="隶书" panose="02010509060101010101" pitchFamily="49" charset="-122"/>
              </a:rPr>
              <a:t> PRBS Test Patterns</a:t>
            </a:r>
            <a:r>
              <a:rPr lang="zh-CN" altLang="en-US" sz="2400" b="1" dirty="0">
                <a:solidFill>
                  <a:srgbClr val="990000"/>
                </a:solidFill>
                <a:latin typeface="Comic Sans MS" panose="030F0702030302020204" pitchFamily="66" charset="0"/>
                <a:ea typeface="隶书" panose="02010509060101010101" pitchFamily="49" charset="-122"/>
              </a:rPr>
              <a:t>）</a:t>
            </a:r>
            <a:endParaRPr lang="en-US" altLang="zh-CN" sz="2400" b="1" dirty="0">
              <a:solidFill>
                <a:srgbClr val="990000"/>
              </a:solidFill>
              <a:latin typeface="Comic Sans MS" panose="030F0702030302020204" pitchFamily="66" charset="0"/>
              <a:ea typeface="隶书" panose="02010509060101010101" pitchFamily="49" charset="-122"/>
              <a:cs typeface="+mj-cs"/>
            </a:endParaRPr>
          </a:p>
        </p:txBody>
      </p:sp>
    </p:spTree>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095912" y="257599"/>
            <a:ext cx="6780981" cy="998091"/>
          </a:xfrm>
          <a:noFill/>
        </p:spPr>
        <p:txBody>
          <a:bodyPr anchor="ctr"/>
          <a:lstStyle/>
          <a:p>
            <a:pPr marL="342900" indent="-342900" algn="ctr"/>
            <a:r>
              <a:rPr lang="en-US" altLang="zh-CN" sz="3600" dirty="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rPr>
              <a:t>加快生产中</a:t>
            </a:r>
            <a:r>
              <a:rPr lang="en-US" altLang="zh-CN" sz="3600" dirty="0">
                <a:solidFill>
                  <a:srgbClr val="990000"/>
                </a:solidFill>
                <a:latin typeface="Comic Sans MS" panose="030F0702030302020204" pitchFamily="66" charset="0"/>
                <a:ea typeface="隶书" panose="02010509060101010101" pitchFamily="49" charset="-122"/>
              </a:rPr>
              <a:t>BER</a:t>
            </a:r>
            <a:r>
              <a:rPr lang="zh-CN" altLang="en-US" sz="3600" dirty="0">
                <a:solidFill>
                  <a:srgbClr val="990000"/>
                </a:solidFill>
                <a:latin typeface="Comic Sans MS" panose="030F0702030302020204" pitchFamily="66" charset="0"/>
                <a:ea typeface="隶书" panose="02010509060101010101" pitchFamily="49" charset="-122"/>
              </a:rPr>
              <a:t>测试的方法</a:t>
            </a:r>
          </a:p>
        </p:txBody>
      </p:sp>
      <p:sp>
        <p:nvSpPr>
          <p:cNvPr id="5" name="矩形 4"/>
          <p:cNvSpPr/>
          <p:nvPr/>
        </p:nvSpPr>
        <p:spPr>
          <a:xfrm>
            <a:off x="323528" y="1198710"/>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rPr>
              <a:t>基于幅度的扫描测试</a:t>
            </a:r>
          </a:p>
        </p:txBody>
      </p:sp>
      <p:sp>
        <p:nvSpPr>
          <p:cNvPr id="3" name="矩形 2"/>
          <p:cNvSpPr/>
          <p:nvPr/>
        </p:nvSpPr>
        <p:spPr>
          <a:xfrm>
            <a:off x="191741" y="1772816"/>
            <a:ext cx="8712968" cy="1938992"/>
          </a:xfrm>
          <a:prstGeom prst="rect">
            <a:avLst/>
          </a:prstGeom>
        </p:spPr>
        <p:txBody>
          <a:bodyPr wrap="square">
            <a:spAutoFit/>
          </a:bodyPr>
          <a:lstStyle/>
          <a:p>
            <a:r>
              <a:rPr lang="en-US" altLang="zh-CN" sz="2400" b="1" dirty="0" err="1"/>
              <a:t>基于幅度的扫描测试方法在几分钟而不是几小时或几天内估算系统组件的BER</a:t>
            </a:r>
            <a:r>
              <a:rPr lang="en-US" altLang="zh-CN" sz="2400" b="1" dirty="0"/>
              <a:t>。</a:t>
            </a:r>
          </a:p>
          <a:p>
            <a:r>
              <a:rPr lang="en-US" altLang="zh-CN" sz="2400" b="1" dirty="0"/>
              <a:t>它通过测量系统中存在的信号功率和噪声功率的数量来做到这一点</a:t>
            </a:r>
            <a:r>
              <a:rPr lang="zh-CN" altLang="en-US" sz="2400" b="1" dirty="0"/>
              <a:t>（</a:t>
            </a:r>
            <a:r>
              <a:rPr lang="en-US" altLang="zh-CN" sz="2400" b="1" dirty="0"/>
              <a:t>假设噪声的基础统计量是高斯的。</a:t>
            </a:r>
            <a:r>
              <a:rPr lang="zh-CN" altLang="en-US" sz="2400" b="1" dirty="0"/>
              <a:t>）</a:t>
            </a:r>
            <a:endParaRPr lang="en-US" altLang="zh-CN" sz="2400" b="1" dirty="0"/>
          </a:p>
          <a:p>
            <a:r>
              <a:rPr lang="en-US" altLang="zh-CN" sz="2400" b="1" dirty="0"/>
              <a:t>在统计文献中，此类估计称为重要性抽样。</a:t>
            </a:r>
          </a:p>
        </p:txBody>
      </p:sp>
      <p:sp>
        <p:nvSpPr>
          <p:cNvPr id="2" name="矩形 1"/>
          <p:cNvSpPr/>
          <p:nvPr/>
        </p:nvSpPr>
        <p:spPr>
          <a:xfrm>
            <a:off x="191741" y="4149080"/>
            <a:ext cx="8712968" cy="830997"/>
          </a:xfrm>
          <a:prstGeom prst="rect">
            <a:avLst/>
          </a:prstGeom>
        </p:spPr>
        <p:txBody>
          <a:bodyPr wrap="square">
            <a:spAutoFit/>
          </a:bodyPr>
          <a:lstStyle/>
          <a:p>
            <a:r>
              <a:rPr lang="en-US" altLang="zh-CN" sz="2400" b="1" dirty="0"/>
              <a:t>假设每个位具有相同的错误概率，我们可以将BER设为V</a:t>
            </a:r>
            <a:r>
              <a:rPr lang="en-US" altLang="zh-CN" sz="2400" b="1" baseline="-25000" dirty="0"/>
              <a:t>TH</a:t>
            </a:r>
            <a:r>
              <a:rPr lang="en-US" altLang="zh-CN" sz="2400" b="1" dirty="0"/>
              <a:t>的函数</a:t>
            </a:r>
          </a:p>
        </p:txBody>
      </p:sp>
      <p:graphicFrame>
        <p:nvGraphicFramePr>
          <p:cNvPr id="8" name="对象 7"/>
          <p:cNvGraphicFramePr>
            <a:graphicFrameLocks noChangeAspect="1"/>
          </p:cNvGraphicFramePr>
          <p:nvPr>
            <p:extLst>
              <p:ext uri="{D42A27DB-BD31-4B8C-83A1-F6EECF244321}">
                <p14:modId xmlns:p14="http://schemas.microsoft.com/office/powerpoint/2010/main" val="1224658111"/>
              </p:ext>
            </p:extLst>
          </p:nvPr>
        </p:nvGraphicFramePr>
        <p:xfrm>
          <a:off x="428770" y="5233307"/>
          <a:ext cx="8475939" cy="1080120"/>
        </p:xfrm>
        <a:graphic>
          <a:graphicData uri="http://schemas.openxmlformats.org/presentationml/2006/ole">
            <mc:AlternateContent xmlns:mc="http://schemas.openxmlformats.org/markup-compatibility/2006">
              <mc:Choice xmlns:v="urn:schemas-microsoft-com:vml" Requires="v">
                <p:oleObj spid="_x0000_s126065" name="Equation" r:id="rId4" imgW="3594100" imgH="482600" progId="Equation.DSMT4">
                  <p:embed/>
                </p:oleObj>
              </mc:Choice>
              <mc:Fallback>
                <p:oleObj name="Equation" r:id="rId4" imgW="3594100" imgH="4826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770" y="5233307"/>
                        <a:ext cx="8475939" cy="1080120"/>
                      </a:xfrm>
                      <a:prstGeom prst="rect">
                        <a:avLst/>
                      </a:prstGeom>
                      <a:noFill/>
                    </p:spPr>
                  </p:pic>
                </p:oleObj>
              </mc:Fallback>
            </mc:AlternateContent>
          </a:graphicData>
        </a:graphic>
      </p:graphicFrame>
    </p:spTree>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1316988"/>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基于幅度的扫描测试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191741" y="1772816"/>
            <a:ext cx="8712968" cy="830997"/>
          </a:xfrm>
          <a:prstGeom prst="rect">
            <a:avLst/>
          </a:prstGeom>
        </p:spPr>
        <p:txBody>
          <a:bodyPr wrap="square">
            <a:spAutoFit/>
          </a:bodyPr>
          <a:lstStyle/>
          <a:p>
            <a:r>
              <a:rPr lang="en-US" altLang="zh-CN" sz="2400" b="1" dirty="0"/>
              <a:t>当阈值电压V</a:t>
            </a:r>
            <a:r>
              <a:rPr lang="en-US" altLang="zh-CN" sz="2400" b="1" baseline="-25000" dirty="0"/>
              <a:t>TH</a:t>
            </a:r>
            <a:r>
              <a:rPr lang="en-US" altLang="zh-CN" sz="2400" b="1" dirty="0"/>
              <a:t>等于代表两个逻辑电平的平均电压时，</a:t>
            </a:r>
            <a:r>
              <a:rPr lang="zh-CN" altLang="en-US" sz="2400" b="1" dirty="0"/>
              <a:t>产生</a:t>
            </a:r>
            <a:r>
              <a:rPr lang="en-US" altLang="zh-CN" sz="2400" b="1" dirty="0"/>
              <a:t>最小BER</a:t>
            </a:r>
            <a:r>
              <a:rPr lang="zh-CN" altLang="en-US" sz="2400" b="1" dirty="0"/>
              <a:t>。</a:t>
            </a:r>
          </a:p>
        </p:txBody>
      </p:sp>
      <p:graphicFrame>
        <p:nvGraphicFramePr>
          <p:cNvPr id="6" name="对象 5"/>
          <p:cNvGraphicFramePr>
            <a:graphicFrameLocks noChangeAspect="1"/>
          </p:cNvGraphicFramePr>
          <p:nvPr>
            <p:extLst>
              <p:ext uri="{D42A27DB-BD31-4B8C-83A1-F6EECF244321}">
                <p14:modId xmlns:p14="http://schemas.microsoft.com/office/powerpoint/2010/main" val="3126515488"/>
              </p:ext>
            </p:extLst>
          </p:nvPr>
        </p:nvGraphicFramePr>
        <p:xfrm>
          <a:off x="2843808" y="2572701"/>
          <a:ext cx="2841400" cy="903419"/>
        </p:xfrm>
        <a:graphic>
          <a:graphicData uri="http://schemas.openxmlformats.org/presentationml/2006/ole">
            <mc:AlternateContent xmlns:mc="http://schemas.openxmlformats.org/markup-compatibility/2006">
              <mc:Choice xmlns:v="urn:schemas-microsoft-com:vml" Requires="v">
                <p:oleObj spid="_x0000_s128203" name="Equation" r:id="rId4" imgW="1231265" imgH="419100" progId="Equation.DSMT4">
                  <p:embed/>
                </p:oleObj>
              </mc:Choice>
              <mc:Fallback>
                <p:oleObj name="Equation" r:id="rId4" imgW="1231265" imgH="4191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2572701"/>
                        <a:ext cx="2841400" cy="903419"/>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17928978"/>
              </p:ext>
            </p:extLst>
          </p:nvPr>
        </p:nvGraphicFramePr>
        <p:xfrm>
          <a:off x="2699792" y="3731070"/>
          <a:ext cx="4583278" cy="1003027"/>
        </p:xfrm>
        <a:graphic>
          <a:graphicData uri="http://schemas.openxmlformats.org/presentationml/2006/ole">
            <mc:AlternateContent xmlns:mc="http://schemas.openxmlformats.org/markup-compatibility/2006">
              <mc:Choice xmlns:v="urn:schemas-microsoft-com:vml" Requires="v">
                <p:oleObj spid="_x0000_s128204" name="Equation" r:id="rId6" imgW="2095500" imgH="482600" progId="Equation.DSMT4">
                  <p:embed/>
                </p:oleObj>
              </mc:Choice>
              <mc:Fallback>
                <p:oleObj name="Equation" r:id="rId6" imgW="2095500" imgH="482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792" y="3731070"/>
                        <a:ext cx="4583278" cy="1003027"/>
                      </a:xfrm>
                      <a:prstGeom prst="rect">
                        <a:avLst/>
                      </a:prstGeom>
                      <a:noFill/>
                    </p:spPr>
                  </p:pic>
                </p:oleObj>
              </mc:Fallback>
            </mc:AlternateContent>
          </a:graphicData>
        </a:graphic>
      </p:graphicFrame>
      <p:sp>
        <p:nvSpPr>
          <p:cNvPr id="10" name="矩形 9"/>
          <p:cNvSpPr/>
          <p:nvPr/>
        </p:nvSpPr>
        <p:spPr>
          <a:xfrm>
            <a:off x="232649" y="4869160"/>
            <a:ext cx="8631151" cy="830997"/>
          </a:xfrm>
          <a:prstGeom prst="rect">
            <a:avLst/>
          </a:prstGeom>
        </p:spPr>
        <p:txBody>
          <a:bodyPr wrap="square">
            <a:spAutoFit/>
          </a:bodyPr>
          <a:lstStyle/>
          <a:p>
            <a:r>
              <a:rPr lang="en-US" altLang="zh-CN" sz="2400" b="1" dirty="0"/>
              <a:t>现在可以确定基于幅度的扫描测试策略。 目的是确定BER表达式的三个未知参数</a:t>
            </a:r>
          </a:p>
        </p:txBody>
      </p:sp>
      <p:sp>
        <p:nvSpPr>
          <p:cNvPr id="8" name="标题 1"/>
          <p:cNvSpPr txBox="1"/>
          <p:nvPr/>
        </p:nvSpPr>
        <p:spPr bwMode="auto">
          <a:xfrm>
            <a:off x="1691680" y="323443"/>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228" y="117582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基于幅度的扫描测试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333756" y="1749016"/>
            <a:ext cx="8712968" cy="830997"/>
          </a:xfrm>
          <a:prstGeom prst="rect">
            <a:avLst/>
          </a:prstGeom>
        </p:spPr>
        <p:txBody>
          <a:bodyPr wrap="square">
            <a:spAutoFit/>
          </a:bodyPr>
          <a:lstStyle/>
          <a:p>
            <a:r>
              <a:rPr lang="en-US" altLang="zh-CN" sz="2400" b="1" dirty="0"/>
              <a:t>该过程通过将接收器阈值电平V</a:t>
            </a:r>
            <a:r>
              <a:rPr lang="en-US" altLang="zh-CN" sz="2400" b="1" baseline="-25000" dirty="0"/>
              <a:t>TH</a:t>
            </a:r>
            <a:r>
              <a:rPr lang="en-US" altLang="zh-CN" sz="2400" b="1" dirty="0"/>
              <a:t>移近逻辑1电压电平来工作，从而降低BER性能。 V</a:t>
            </a:r>
            <a:r>
              <a:rPr lang="en-US" altLang="zh-CN" sz="2400" b="1" baseline="-25000" dirty="0"/>
              <a:t>TH</a:t>
            </a:r>
            <a:r>
              <a:rPr lang="en-US" altLang="zh-CN" sz="2400" b="1" dirty="0"/>
              <a:t> = V</a:t>
            </a:r>
            <a:r>
              <a:rPr lang="en-US" altLang="zh-CN" sz="2400" b="1" baseline="-25000" dirty="0"/>
              <a:t>TH,1</a:t>
            </a:r>
            <a:endParaRPr lang="zh-CN" altLang="en-US" sz="2400" b="1" baseline="-25000" dirty="0"/>
          </a:p>
        </p:txBody>
      </p:sp>
      <p:graphicFrame>
        <p:nvGraphicFramePr>
          <p:cNvPr id="4" name="对象 3"/>
          <p:cNvGraphicFramePr>
            <a:graphicFrameLocks noChangeAspect="1"/>
          </p:cNvGraphicFramePr>
          <p:nvPr>
            <p:extLst>
              <p:ext uri="{D42A27DB-BD31-4B8C-83A1-F6EECF244321}">
                <p14:modId xmlns:p14="http://schemas.microsoft.com/office/powerpoint/2010/main" val="2293531541"/>
              </p:ext>
            </p:extLst>
          </p:nvPr>
        </p:nvGraphicFramePr>
        <p:xfrm>
          <a:off x="675960" y="2869580"/>
          <a:ext cx="7792079" cy="941325"/>
        </p:xfrm>
        <a:graphic>
          <a:graphicData uri="http://schemas.openxmlformats.org/presentationml/2006/ole">
            <mc:AlternateContent xmlns:mc="http://schemas.openxmlformats.org/markup-compatibility/2006">
              <mc:Choice xmlns:v="urn:schemas-microsoft-com:vml" Requires="v">
                <p:oleObj spid="_x0000_s129227" name="Equation" r:id="rId4" imgW="3771900" imgH="482600" progId="Equation.DSMT4">
                  <p:embed/>
                </p:oleObj>
              </mc:Choice>
              <mc:Fallback>
                <p:oleObj name="Equation" r:id="rId4" imgW="37719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60" y="2869580"/>
                        <a:ext cx="7792079" cy="941325"/>
                      </a:xfrm>
                      <a:prstGeom prst="rect">
                        <a:avLst/>
                      </a:prstGeom>
                      <a:noFill/>
                    </p:spPr>
                  </p:pic>
                </p:oleObj>
              </mc:Fallback>
            </mc:AlternateContent>
          </a:graphicData>
        </a:graphic>
      </p:graphicFrame>
      <p:sp>
        <p:nvSpPr>
          <p:cNvPr id="7" name="矩形 6"/>
          <p:cNvSpPr/>
          <p:nvPr/>
        </p:nvSpPr>
        <p:spPr>
          <a:xfrm>
            <a:off x="310874" y="4262728"/>
            <a:ext cx="8437165" cy="830997"/>
          </a:xfrm>
          <a:prstGeom prst="rect">
            <a:avLst/>
          </a:prstGeom>
        </p:spPr>
        <p:txBody>
          <a:bodyPr wrap="square">
            <a:spAutoFit/>
          </a:bodyPr>
          <a:lstStyle/>
          <a:p>
            <a:r>
              <a:rPr lang="zh-CN" altLang="en-US" sz="2400" b="1" dirty="0"/>
              <a:t>现在，在BER级别上，由于噪声集中在逻辑0级别而导致的错误概率微不足道。</a:t>
            </a:r>
          </a:p>
        </p:txBody>
      </p:sp>
      <p:graphicFrame>
        <p:nvGraphicFramePr>
          <p:cNvPr id="11" name="对象 10"/>
          <p:cNvGraphicFramePr>
            <a:graphicFrameLocks noChangeAspect="1"/>
          </p:cNvGraphicFramePr>
          <p:nvPr>
            <p:extLst>
              <p:ext uri="{D42A27DB-BD31-4B8C-83A1-F6EECF244321}">
                <p14:modId xmlns:p14="http://schemas.microsoft.com/office/powerpoint/2010/main" val="1905558490"/>
              </p:ext>
            </p:extLst>
          </p:nvPr>
        </p:nvGraphicFramePr>
        <p:xfrm>
          <a:off x="1968919" y="5243384"/>
          <a:ext cx="5121077" cy="1155854"/>
        </p:xfrm>
        <a:graphic>
          <a:graphicData uri="http://schemas.openxmlformats.org/presentationml/2006/ole">
            <mc:AlternateContent xmlns:mc="http://schemas.openxmlformats.org/markup-compatibility/2006">
              <mc:Choice xmlns:v="urn:schemas-microsoft-com:vml" Requires="v">
                <p:oleObj spid="_x0000_s129228" name="Equation" r:id="rId6" imgW="2019300" imgH="482600" progId="Equation.DSMT4">
                  <p:embed/>
                </p:oleObj>
              </mc:Choice>
              <mc:Fallback>
                <p:oleObj name="Equation" r:id="rId6" imgW="2019300" imgH="482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919" y="5243384"/>
                        <a:ext cx="5121077" cy="1155854"/>
                      </a:xfrm>
                      <a:prstGeom prst="rect">
                        <a:avLst/>
                      </a:prstGeom>
                      <a:noFill/>
                    </p:spPr>
                  </p:pic>
                </p:oleObj>
              </mc:Fallback>
            </mc:AlternateContent>
          </a:graphicData>
        </a:graphic>
      </p:graphicFrame>
      <p:sp>
        <p:nvSpPr>
          <p:cNvPr id="8" name="标题 1"/>
          <p:cNvSpPr txBox="1"/>
          <p:nvPr/>
        </p:nvSpPr>
        <p:spPr bwMode="auto">
          <a:xfrm>
            <a:off x="1619672" y="354995"/>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221143"/>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基于幅度的扫描测试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333756" y="1749016"/>
            <a:ext cx="8712968" cy="830997"/>
          </a:xfrm>
          <a:prstGeom prst="rect">
            <a:avLst/>
          </a:prstGeom>
        </p:spPr>
        <p:txBody>
          <a:bodyPr wrap="square">
            <a:spAutoFit/>
          </a:bodyPr>
          <a:lstStyle/>
          <a:p>
            <a:r>
              <a:rPr lang="en-US" altLang="zh-CN" sz="2400" b="1" dirty="0"/>
              <a:t>再次移动阈值水平，以使BER降低到10-5.6。 这意味着将阈值电平进一步移近逻辑1电压电平。</a:t>
            </a:r>
          </a:p>
        </p:txBody>
      </p:sp>
      <p:graphicFrame>
        <p:nvGraphicFramePr>
          <p:cNvPr id="6" name="对象 5"/>
          <p:cNvGraphicFramePr>
            <a:graphicFrameLocks noChangeAspect="1"/>
          </p:cNvGraphicFramePr>
          <p:nvPr>
            <p:extLst>
              <p:ext uri="{D42A27DB-BD31-4B8C-83A1-F6EECF244321}">
                <p14:modId xmlns:p14="http://schemas.microsoft.com/office/powerpoint/2010/main" val="240394459"/>
              </p:ext>
            </p:extLst>
          </p:nvPr>
        </p:nvGraphicFramePr>
        <p:xfrm>
          <a:off x="2020927" y="2622751"/>
          <a:ext cx="4733662" cy="1035938"/>
        </p:xfrm>
        <a:graphic>
          <a:graphicData uri="http://schemas.openxmlformats.org/presentationml/2006/ole">
            <mc:AlternateContent xmlns:mc="http://schemas.openxmlformats.org/markup-compatibility/2006">
              <mc:Choice xmlns:v="urn:schemas-microsoft-com:vml" Requires="v">
                <p:oleObj spid="_x0000_s130351" name="Equation" r:id="rId4" imgW="2057400" imgH="482600" progId="Equation.DSMT4">
                  <p:embed/>
                </p:oleObj>
              </mc:Choice>
              <mc:Fallback>
                <p:oleObj name="Equation" r:id="rId4" imgW="20574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927" y="2622751"/>
                        <a:ext cx="4733662" cy="1035938"/>
                      </a:xfrm>
                      <a:prstGeom prst="rect">
                        <a:avLst/>
                      </a:prstGeom>
                      <a:noFill/>
                    </p:spPr>
                  </p:pic>
                </p:oleObj>
              </mc:Fallback>
            </mc:AlternateContent>
          </a:graphicData>
        </a:graphic>
      </p:graphicFrame>
      <p:sp>
        <p:nvSpPr>
          <p:cNvPr id="8" name="矩形 7"/>
          <p:cNvSpPr/>
          <p:nvPr/>
        </p:nvSpPr>
        <p:spPr>
          <a:xfrm>
            <a:off x="355310" y="3859577"/>
            <a:ext cx="8437165" cy="830997"/>
          </a:xfrm>
          <a:prstGeom prst="rect">
            <a:avLst/>
          </a:prstGeom>
        </p:spPr>
        <p:txBody>
          <a:bodyPr wrap="square">
            <a:spAutoFit/>
          </a:bodyPr>
          <a:lstStyle/>
          <a:p>
            <a:r>
              <a:rPr lang="en-US" altLang="zh-CN" sz="2400" b="1" dirty="0"/>
              <a:t>现在，我们在两个未知数中有两个线性方程，从中我们可以轻松地求解V</a:t>
            </a:r>
            <a:r>
              <a:rPr lang="en-US" altLang="zh-CN" sz="2400" b="1" baseline="-25000" dirty="0"/>
              <a:t>Logic1</a:t>
            </a:r>
            <a:r>
              <a:rPr lang="en-US" altLang="zh-CN" sz="2400" b="1" dirty="0"/>
              <a:t>和σ</a:t>
            </a:r>
            <a:r>
              <a:rPr lang="en-US" altLang="zh-CN" sz="2400" b="1" baseline="-25000" dirty="0"/>
              <a:t>N</a:t>
            </a:r>
            <a:r>
              <a:rPr lang="zh-CN" altLang="en-US" sz="2400" b="1" dirty="0"/>
              <a:t>。</a:t>
            </a:r>
          </a:p>
        </p:txBody>
      </p:sp>
      <p:graphicFrame>
        <p:nvGraphicFramePr>
          <p:cNvPr id="10" name="对象 9"/>
          <p:cNvGraphicFramePr>
            <a:graphicFrameLocks noChangeAspect="1"/>
          </p:cNvGraphicFramePr>
          <p:nvPr>
            <p:extLst>
              <p:ext uri="{D42A27DB-BD31-4B8C-83A1-F6EECF244321}">
                <p14:modId xmlns:p14="http://schemas.microsoft.com/office/powerpoint/2010/main" val="3970437003"/>
              </p:ext>
            </p:extLst>
          </p:nvPr>
        </p:nvGraphicFramePr>
        <p:xfrm>
          <a:off x="333756" y="4941168"/>
          <a:ext cx="5904656" cy="1668472"/>
        </p:xfrm>
        <a:graphic>
          <a:graphicData uri="http://schemas.openxmlformats.org/presentationml/2006/ole">
            <mc:AlternateContent xmlns:mc="http://schemas.openxmlformats.org/markup-compatibility/2006">
              <mc:Choice xmlns:v="urn:schemas-microsoft-com:vml" Requires="v">
                <p:oleObj spid="_x0000_s130352" name="Equation" r:id="rId6" imgW="3492500" imgH="965200" progId="Equation.DSMT4">
                  <p:embed/>
                </p:oleObj>
              </mc:Choice>
              <mc:Fallback>
                <p:oleObj name="Equation" r:id="rId6" imgW="3492500" imgH="965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756" y="4941168"/>
                        <a:ext cx="5904656" cy="1668472"/>
                      </a:xfrm>
                      <a:prstGeom prst="rect">
                        <a:avLst/>
                      </a:prstGeom>
                      <a:noFill/>
                    </p:spPr>
                  </p:pic>
                </p:oleObj>
              </mc:Fallback>
            </mc:AlternateContent>
          </a:graphicData>
        </a:graphic>
      </p:graphicFrame>
      <p:grpSp>
        <p:nvGrpSpPr>
          <p:cNvPr id="13" name="组合 12"/>
          <p:cNvGrpSpPr/>
          <p:nvPr/>
        </p:nvGrpSpPr>
        <p:grpSpPr>
          <a:xfrm>
            <a:off x="6278885" y="5085184"/>
            <a:ext cx="2657792" cy="1273088"/>
            <a:chOff x="-11360" y="1749016"/>
            <a:chExt cx="2657792" cy="1273088"/>
          </a:xfrm>
        </p:grpSpPr>
        <p:sp>
          <p:nvSpPr>
            <p:cNvPr id="14" name="矩形 13"/>
            <p:cNvSpPr/>
            <p:nvPr/>
          </p:nvSpPr>
          <p:spPr>
            <a:xfrm>
              <a:off x="333756" y="1749016"/>
              <a:ext cx="1429932" cy="461665"/>
            </a:xfrm>
            <a:prstGeom prst="rect">
              <a:avLst/>
            </a:prstGeom>
          </p:spPr>
          <p:txBody>
            <a:bodyPr wrap="square">
              <a:spAutoFit/>
            </a:bodyPr>
            <a:lstStyle/>
            <a:p>
              <a:r>
                <a:rPr lang="en-US" altLang="zh-CN" sz="2400" b="1" dirty="0"/>
                <a:t>      </a:t>
              </a:r>
              <a:r>
                <a:rPr lang="zh-CN" altLang="en-US" sz="2400" b="1" dirty="0"/>
                <a:t>假设</a:t>
              </a:r>
            </a:p>
          </p:txBody>
        </p:sp>
        <p:graphicFrame>
          <p:nvGraphicFramePr>
            <p:cNvPr id="15" name="对象 14"/>
            <p:cNvGraphicFramePr>
              <a:graphicFrameLocks noChangeAspect="1"/>
            </p:cNvGraphicFramePr>
            <p:nvPr/>
          </p:nvGraphicFramePr>
          <p:xfrm>
            <a:off x="-11360" y="2247363"/>
            <a:ext cx="2657792" cy="774741"/>
          </p:xfrm>
          <a:graphic>
            <a:graphicData uri="http://schemas.openxmlformats.org/presentationml/2006/ole">
              <mc:AlternateContent xmlns:mc="http://schemas.openxmlformats.org/markup-compatibility/2006">
                <mc:Choice xmlns:v="urn:schemas-microsoft-com:vml" Requires="v">
                  <p:oleObj spid="_x0000_s130353" name="Equation" r:id="rId8" imgW="1536700" imgH="482600" progId="Equation.DSMT4">
                    <p:embed/>
                  </p:oleObj>
                </mc:Choice>
                <mc:Fallback>
                  <p:oleObj name="Equation" r:id="rId8" imgW="1536700" imgH="482600" progId="Equation.DSMT4">
                    <p:embed/>
                    <p:pic>
                      <p:nvPicPr>
                        <p:cNvPr id="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60" y="2247363"/>
                          <a:ext cx="2657792" cy="774741"/>
                        </a:xfrm>
                        <a:prstGeom prst="rect">
                          <a:avLst/>
                        </a:prstGeom>
                        <a:noFill/>
                      </p:spPr>
                    </p:pic>
                  </p:oleObj>
                </mc:Fallback>
              </mc:AlternateContent>
            </a:graphicData>
          </a:graphic>
        </p:graphicFrame>
      </p:grpSp>
      <p:sp>
        <p:nvSpPr>
          <p:cNvPr id="11" name="标题 1"/>
          <p:cNvSpPr txBox="1"/>
          <p:nvPr/>
        </p:nvSpPr>
        <p:spPr bwMode="auto">
          <a:xfrm>
            <a:off x="1619672" y="405021"/>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6445" y="1146842"/>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基于幅度的扫描测试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251520" y="1636152"/>
            <a:ext cx="8788690" cy="1200329"/>
          </a:xfrm>
          <a:prstGeom prst="rect">
            <a:avLst/>
          </a:prstGeom>
        </p:spPr>
        <p:txBody>
          <a:bodyPr wrap="square">
            <a:spAutoFit/>
          </a:bodyPr>
          <a:lstStyle/>
          <a:p>
            <a:r>
              <a:rPr lang="en-US" altLang="zh-CN" sz="2400" b="1" dirty="0"/>
              <a:t>重复上述过程，但是这次我们使用相同的BER电平移至另一个逻辑电平, 并假设 V</a:t>
            </a:r>
            <a:r>
              <a:rPr lang="en-US" altLang="zh-CN" sz="2400" b="1" baseline="-25000" dirty="0"/>
              <a:t>TH</a:t>
            </a:r>
            <a:r>
              <a:rPr lang="en-US" altLang="zh-CN" sz="2400" b="1" dirty="0"/>
              <a:t>,</a:t>
            </a:r>
            <a:r>
              <a:rPr lang="en-US" altLang="zh-CN" sz="2400" b="1" baseline="-25000" dirty="0"/>
              <a:t>4 </a:t>
            </a:r>
            <a:r>
              <a:rPr lang="en-US" altLang="zh-CN" sz="2400" b="1" dirty="0"/>
              <a:t>&lt; V</a:t>
            </a:r>
            <a:r>
              <a:rPr lang="en-US" altLang="zh-CN" sz="2400" b="1" baseline="-25000" dirty="0"/>
              <a:t>TH,3</a:t>
            </a:r>
            <a:r>
              <a:rPr lang="en-US" altLang="zh-CN" sz="2400" b="1" dirty="0"/>
              <a:t>并且BER (V</a:t>
            </a:r>
            <a:r>
              <a:rPr lang="en-US" altLang="zh-CN" sz="2400" b="1" baseline="-25000" dirty="0"/>
              <a:t>TH,3</a:t>
            </a:r>
            <a:r>
              <a:rPr lang="en-US" altLang="zh-CN" sz="2400" b="1" dirty="0"/>
              <a:t>)&lt; BER (V</a:t>
            </a:r>
            <a:r>
              <a:rPr lang="en-US" altLang="zh-CN" sz="2400" b="1" baseline="-25000" dirty="0"/>
              <a:t>TH,4</a:t>
            </a:r>
            <a:r>
              <a:rPr lang="en-US" altLang="zh-CN" sz="2400" b="1" dirty="0"/>
              <a:t>)</a:t>
            </a:r>
            <a:r>
              <a:rPr lang="zh-CN" altLang="en-US" sz="2400" b="1" dirty="0"/>
              <a:t>来得到另一组方程。</a:t>
            </a:r>
          </a:p>
        </p:txBody>
      </p:sp>
      <p:graphicFrame>
        <p:nvGraphicFramePr>
          <p:cNvPr id="11" name="对象 10"/>
          <p:cNvGraphicFramePr>
            <a:graphicFrameLocks noChangeAspect="1"/>
          </p:cNvGraphicFramePr>
          <p:nvPr>
            <p:extLst>
              <p:ext uri="{D42A27DB-BD31-4B8C-83A1-F6EECF244321}">
                <p14:modId xmlns:p14="http://schemas.microsoft.com/office/powerpoint/2010/main" val="4247065812"/>
              </p:ext>
            </p:extLst>
          </p:nvPr>
        </p:nvGraphicFramePr>
        <p:xfrm>
          <a:off x="2555776" y="2664220"/>
          <a:ext cx="3816424" cy="1632582"/>
        </p:xfrm>
        <a:graphic>
          <a:graphicData uri="http://schemas.openxmlformats.org/presentationml/2006/ole">
            <mc:AlternateContent xmlns:mc="http://schemas.openxmlformats.org/markup-compatibility/2006">
              <mc:Choice xmlns:v="urn:schemas-microsoft-com:vml" Requires="v">
                <p:oleObj spid="_x0000_s131276" name="Equation" r:id="rId4" imgW="2311400" imgH="990600" progId="Equation.DSMT4">
                  <p:embed/>
                </p:oleObj>
              </mc:Choice>
              <mc:Fallback>
                <p:oleObj name="Equation" r:id="rId4" imgW="2311400" imgH="990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2664220"/>
                        <a:ext cx="3816424" cy="1632582"/>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1382573" y="4961359"/>
          <a:ext cx="6378853" cy="1769988"/>
        </p:xfrm>
        <a:graphic>
          <a:graphicData uri="http://schemas.openxmlformats.org/presentationml/2006/ole">
            <mc:AlternateContent xmlns:mc="http://schemas.openxmlformats.org/markup-compatibility/2006">
              <mc:Choice xmlns:v="urn:schemas-microsoft-com:vml" Requires="v">
                <p:oleObj spid="_x0000_s131277" name="Equation" r:id="rId6" imgW="3530600" imgH="965200" progId="Equation.DSMT4">
                  <p:embed/>
                </p:oleObj>
              </mc:Choice>
              <mc:Fallback>
                <p:oleObj name="Equation" r:id="rId6" imgW="3530600" imgH="9652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2573" y="4961359"/>
                        <a:ext cx="6378853" cy="1769988"/>
                      </a:xfrm>
                      <a:prstGeom prst="rect">
                        <a:avLst/>
                      </a:prstGeom>
                      <a:noFill/>
                    </p:spPr>
                  </p:pic>
                </p:oleObj>
              </mc:Fallback>
            </mc:AlternateContent>
          </a:graphicData>
        </a:graphic>
      </p:graphicFrame>
      <p:sp>
        <p:nvSpPr>
          <p:cNvPr id="14" name="矩形 13"/>
          <p:cNvSpPr/>
          <p:nvPr/>
        </p:nvSpPr>
        <p:spPr>
          <a:xfrm>
            <a:off x="476445" y="4357291"/>
            <a:ext cx="8489899" cy="461665"/>
          </a:xfrm>
          <a:prstGeom prst="rect">
            <a:avLst/>
          </a:prstGeom>
        </p:spPr>
        <p:txBody>
          <a:bodyPr wrap="square">
            <a:spAutoFit/>
          </a:bodyPr>
          <a:lstStyle/>
          <a:p>
            <a:r>
              <a:rPr lang="en-US" altLang="zh-CN" sz="2400" b="1" dirty="0"/>
              <a:t>然后可以针对未知参数V</a:t>
            </a:r>
            <a:r>
              <a:rPr lang="en-US" altLang="zh-CN" sz="2400" b="1" baseline="-25000" dirty="0"/>
              <a:t>Logic0</a:t>
            </a:r>
            <a:r>
              <a:rPr lang="en-US" altLang="zh-CN" sz="2400" b="1" dirty="0"/>
              <a:t>和σ</a:t>
            </a:r>
            <a:r>
              <a:rPr lang="en-US" altLang="zh-CN" sz="2400" b="1" baseline="-25000" dirty="0"/>
              <a:t>N</a:t>
            </a:r>
            <a:r>
              <a:rPr lang="en-US" altLang="zh-CN" sz="2400" b="1" dirty="0"/>
              <a:t>求解这两个方程</a:t>
            </a:r>
          </a:p>
        </p:txBody>
      </p:sp>
      <p:sp>
        <p:nvSpPr>
          <p:cNvPr id="8" name="标题 1"/>
          <p:cNvSpPr txBox="1"/>
          <p:nvPr/>
        </p:nvSpPr>
        <p:spPr bwMode="auto">
          <a:xfrm>
            <a:off x="2051720" y="378939"/>
            <a:ext cx="6852989"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501572" y="1554906"/>
            <a:ext cx="7022756" cy="2187241"/>
          </a:xfrm>
          <a:prstGeom prst="rect">
            <a:avLst/>
          </a:prstGeom>
        </p:spPr>
      </p:pic>
      <p:sp>
        <p:nvSpPr>
          <p:cNvPr id="6" name="矩形 5"/>
          <p:cNvSpPr/>
          <p:nvPr/>
        </p:nvSpPr>
        <p:spPr>
          <a:xfrm>
            <a:off x="303691" y="1124094"/>
            <a:ext cx="8372665" cy="461665"/>
          </a:xfrm>
          <a:prstGeom prst="rect">
            <a:avLst/>
          </a:prstGeom>
        </p:spPr>
        <p:txBody>
          <a:bodyPr wrap="square">
            <a:spAutoFit/>
          </a:bodyPr>
          <a:lstStyle/>
          <a:p>
            <a:r>
              <a:rPr lang="en-US" altLang="zh-CN" sz="2400" b="1" dirty="0" err="1"/>
              <a:t>噪声对接收时钟信号的影响</a:t>
            </a:r>
            <a:r>
              <a:rPr lang="zh-CN" altLang="en-US" sz="2400" b="1" dirty="0"/>
              <a:t>可以与发送时钟对比，如下图</a:t>
            </a:r>
            <a:r>
              <a:rPr lang="en-US" altLang="zh-CN" sz="2400" b="1" dirty="0"/>
              <a:t>。</a:t>
            </a:r>
          </a:p>
        </p:txBody>
      </p:sp>
      <p:sp>
        <p:nvSpPr>
          <p:cNvPr id="9" name="矩形 8"/>
          <p:cNvSpPr/>
          <p:nvPr/>
        </p:nvSpPr>
        <p:spPr>
          <a:xfrm>
            <a:off x="303692" y="3893986"/>
            <a:ext cx="8372665" cy="1569660"/>
          </a:xfrm>
          <a:prstGeom prst="rect">
            <a:avLst/>
          </a:prstGeom>
        </p:spPr>
        <p:txBody>
          <a:bodyPr wrap="square">
            <a:spAutoFit/>
          </a:bodyPr>
          <a:lstStyle/>
          <a:p>
            <a:r>
              <a:rPr lang="en-US" altLang="zh-CN" sz="2400" b="1" dirty="0"/>
              <a:t>将发送和接收的零交叉之间的时间差表示为J(n), 那么我们可以收集一组数据并</a:t>
            </a:r>
            <a:r>
              <a:rPr lang="zh-CN" altLang="en-US" sz="2400" b="1" dirty="0"/>
              <a:t>进行</a:t>
            </a:r>
            <a:r>
              <a:rPr lang="en-US" altLang="zh-CN" sz="2400" b="1" dirty="0"/>
              <a:t>数据分析，</a:t>
            </a:r>
            <a:r>
              <a:rPr lang="zh-CN" altLang="en-US" sz="2400" b="1" dirty="0"/>
              <a:t>这样可以</a:t>
            </a:r>
            <a:r>
              <a:rPr lang="en-US" altLang="zh-CN" sz="2400" b="1" dirty="0"/>
              <a:t>更好地理解底层的噪声机制。 为了便于讨论</a:t>
            </a:r>
            <a:r>
              <a:rPr lang="zh-CN" altLang="en-US" sz="2400" b="1" dirty="0"/>
              <a:t>，</a:t>
            </a:r>
            <a:r>
              <a:rPr lang="en-US" altLang="zh-CN" sz="2400" b="1" dirty="0"/>
              <a:t>我们将J(n) 称为与接收信号相关的瞬时时间抖动。</a:t>
            </a:r>
          </a:p>
        </p:txBody>
      </p:sp>
      <p:graphicFrame>
        <p:nvGraphicFramePr>
          <p:cNvPr id="11" name="对象 10"/>
          <p:cNvGraphicFramePr>
            <a:graphicFrameLocks noChangeAspect="1"/>
          </p:cNvGraphicFramePr>
          <p:nvPr>
            <p:extLst>
              <p:ext uri="{D42A27DB-BD31-4B8C-83A1-F6EECF244321}">
                <p14:modId xmlns:p14="http://schemas.microsoft.com/office/powerpoint/2010/main" val="2974280475"/>
              </p:ext>
            </p:extLst>
          </p:nvPr>
        </p:nvGraphicFramePr>
        <p:xfrm>
          <a:off x="1907704" y="5494232"/>
          <a:ext cx="4760795" cy="990501"/>
        </p:xfrm>
        <a:graphic>
          <a:graphicData uri="http://schemas.openxmlformats.org/presentationml/2006/ole">
            <mc:AlternateContent xmlns:mc="http://schemas.openxmlformats.org/markup-compatibility/2006">
              <mc:Choice xmlns:v="urn:schemas-microsoft-com:vml" Requires="v">
                <p:oleObj spid="_x0000_s86204" name="Equation" r:id="rId5" imgW="1879600" imgH="393700" progId="Equation.DSMT4">
                  <p:embed/>
                </p:oleObj>
              </mc:Choice>
              <mc:Fallback>
                <p:oleObj name="Equation" r:id="rId5" imgW="1879600" imgH="3937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5494232"/>
                        <a:ext cx="4760795" cy="990501"/>
                      </a:xfrm>
                      <a:prstGeom prst="rect">
                        <a:avLst/>
                      </a:prstGeom>
                      <a:noFill/>
                    </p:spPr>
                  </p:pic>
                </p:oleObj>
              </mc:Fallback>
            </mc:AlternateContent>
          </a:graphicData>
        </a:graphic>
      </p:graphicFrame>
      <p:sp>
        <p:nvSpPr>
          <p:cNvPr id="7" name="标题 1"/>
          <p:cNvSpPr txBox="1"/>
          <p:nvPr/>
        </p:nvSpPr>
        <p:spPr bwMode="auto">
          <a:xfrm>
            <a:off x="2483768" y="288"/>
            <a:ext cx="6291649" cy="106662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5.2. </a:t>
            </a:r>
            <a:r>
              <a:rPr lang="en-US" altLang="zh-CN" sz="3200" dirty="0">
                <a:solidFill>
                  <a:srgbClr val="990000"/>
                </a:solidFill>
                <a:ea typeface="华文细黑" panose="02010600040101010101" pitchFamily="2" charset="-122"/>
                <a:sym typeface="+mn-ea"/>
              </a:rPr>
              <a:t>时钟信号的时域属性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14956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基于幅度的扫描测试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355310" y="1648557"/>
            <a:ext cx="8681186" cy="1569660"/>
          </a:xfrm>
          <a:prstGeom prst="rect">
            <a:avLst/>
          </a:prstGeom>
        </p:spPr>
        <p:txBody>
          <a:bodyPr wrap="square">
            <a:spAutoFit/>
          </a:bodyPr>
          <a:lstStyle/>
          <a:p>
            <a:r>
              <a:rPr lang="en-US" altLang="zh-CN" sz="2400" b="1" dirty="0"/>
              <a:t>对于噪声的标准偏差，有两个表达式。 根据我们最初的假设，这两个都应该相等。 如果不是，我们可以简单地对基础噪声过程的标准偏差的两个估计值求平均，并在我们对该模型参数的估计中使用平均值</a:t>
            </a:r>
          </a:p>
        </p:txBody>
      </p:sp>
      <p:graphicFrame>
        <p:nvGraphicFramePr>
          <p:cNvPr id="4" name="对象 3"/>
          <p:cNvGraphicFramePr>
            <a:graphicFrameLocks noChangeAspect="1"/>
          </p:cNvGraphicFramePr>
          <p:nvPr>
            <p:extLst>
              <p:ext uri="{D42A27DB-BD31-4B8C-83A1-F6EECF244321}">
                <p14:modId xmlns:p14="http://schemas.microsoft.com/office/powerpoint/2010/main" val="3241876177"/>
              </p:ext>
            </p:extLst>
          </p:nvPr>
        </p:nvGraphicFramePr>
        <p:xfrm>
          <a:off x="3406883" y="2875999"/>
          <a:ext cx="2496696" cy="911095"/>
        </p:xfrm>
        <a:graphic>
          <a:graphicData uri="http://schemas.openxmlformats.org/presentationml/2006/ole">
            <mc:AlternateContent xmlns:mc="http://schemas.openxmlformats.org/markup-compatibility/2006">
              <mc:Choice xmlns:v="urn:schemas-microsoft-com:vml" Requires="v">
                <p:oleObj spid="_x0000_s132393" name="Equation" r:id="rId4" imgW="1053465" imgH="406400" progId="Equation.DSMT4">
                  <p:embed/>
                </p:oleObj>
              </mc:Choice>
              <mc:Fallback>
                <p:oleObj name="Equation" r:id="rId4" imgW="1053465" imgH="406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883" y="2875999"/>
                        <a:ext cx="2496696" cy="911095"/>
                      </a:xfrm>
                      <a:prstGeom prst="rect">
                        <a:avLst/>
                      </a:prstGeom>
                      <a:noFill/>
                    </p:spPr>
                  </p:pic>
                </p:oleObj>
              </mc:Fallback>
            </mc:AlternateContent>
          </a:graphicData>
        </a:graphic>
      </p:graphicFrame>
      <p:sp>
        <p:nvSpPr>
          <p:cNvPr id="6" name="矩形 5"/>
          <p:cNvSpPr/>
          <p:nvPr/>
        </p:nvSpPr>
        <p:spPr>
          <a:xfrm>
            <a:off x="355310" y="4011444"/>
            <a:ext cx="8599842" cy="830997"/>
          </a:xfrm>
          <a:prstGeom prst="rect">
            <a:avLst/>
          </a:prstGeom>
        </p:spPr>
        <p:txBody>
          <a:bodyPr wrap="square">
            <a:spAutoFit/>
          </a:bodyPr>
          <a:lstStyle/>
          <a:p>
            <a:r>
              <a:rPr lang="en-US" altLang="zh-CN" sz="2400" b="1" dirty="0"/>
              <a:t>我们可以基于两个不同的高斯分布，用零均值和σ</a:t>
            </a:r>
            <a:r>
              <a:rPr lang="en-US" altLang="zh-CN" sz="2400" b="1" baseline="-25000" dirty="0"/>
              <a:t>N</a:t>
            </a:r>
            <a:r>
              <a:rPr lang="en-US" altLang="zh-CN" sz="2400" b="1" dirty="0"/>
              <a:t>，0和σ</a:t>
            </a:r>
            <a:r>
              <a:rPr lang="en-US" altLang="zh-CN" sz="2400" b="1" baseline="-25000" dirty="0"/>
              <a:t>N</a:t>
            </a:r>
            <a:r>
              <a:rPr lang="en-US" altLang="zh-CN" sz="2400" b="1" dirty="0"/>
              <a:t>，1的标准偏差来创建BER性能的新理论，并解决BER性能</a:t>
            </a:r>
            <a:r>
              <a:rPr lang="zh-CN" altLang="en-US" sz="2400" b="1" dirty="0"/>
              <a:t>。</a:t>
            </a:r>
            <a:r>
              <a:rPr lang="en-US" altLang="zh-CN" sz="2400" b="1" dirty="0"/>
              <a:t> </a:t>
            </a:r>
            <a:endParaRPr lang="zh-CN" altLang="en-US" sz="2400" b="1" dirty="0"/>
          </a:p>
        </p:txBody>
      </p:sp>
      <p:graphicFrame>
        <p:nvGraphicFramePr>
          <p:cNvPr id="8" name="对象 7"/>
          <p:cNvGraphicFramePr>
            <a:graphicFrameLocks noChangeAspect="1"/>
          </p:cNvGraphicFramePr>
          <p:nvPr/>
        </p:nvGraphicFramePr>
        <p:xfrm>
          <a:off x="1835696" y="5066791"/>
          <a:ext cx="6066196" cy="732829"/>
        </p:xfrm>
        <a:graphic>
          <a:graphicData uri="http://schemas.openxmlformats.org/presentationml/2006/ole">
            <mc:AlternateContent xmlns:mc="http://schemas.openxmlformats.org/markup-compatibility/2006">
              <mc:Choice xmlns:v="urn:schemas-microsoft-com:vml" Requires="v">
                <p:oleObj spid="_x0000_s132394" name="Equation" r:id="rId6" imgW="3771900" imgH="482600" progId="Equation.DSMT4">
                  <p:embed/>
                </p:oleObj>
              </mc:Choice>
              <mc:Fallback>
                <p:oleObj name="Equation" r:id="rId6" imgW="3771900" imgH="482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5066791"/>
                        <a:ext cx="6066196" cy="732829"/>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2843808" y="5893292"/>
          <a:ext cx="3456384" cy="932059"/>
        </p:xfrm>
        <a:graphic>
          <a:graphicData uri="http://schemas.openxmlformats.org/presentationml/2006/ole">
            <mc:AlternateContent xmlns:mc="http://schemas.openxmlformats.org/markup-compatibility/2006">
              <mc:Choice xmlns:v="urn:schemas-microsoft-com:vml" Requires="v">
                <p:oleObj spid="_x0000_s132395" name="Equation" r:id="rId8" imgW="1727200" imgH="469900" progId="Equation.DSMT4">
                  <p:embed/>
                </p:oleObj>
              </mc:Choice>
              <mc:Fallback>
                <p:oleObj name="Equation" r:id="rId8" imgW="1727200" imgH="4699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808" y="5893292"/>
                        <a:ext cx="3456384" cy="932059"/>
                      </a:xfrm>
                      <a:prstGeom prst="rect">
                        <a:avLst/>
                      </a:prstGeom>
                      <a:noFill/>
                    </p:spPr>
                  </p:pic>
                </p:oleObj>
              </mc:Fallback>
            </mc:AlternateContent>
          </a:graphicData>
        </a:graphic>
      </p:graphicFrame>
      <p:sp>
        <p:nvSpPr>
          <p:cNvPr id="9" name="标题 1"/>
          <p:cNvSpPr txBox="1"/>
          <p:nvPr/>
        </p:nvSpPr>
        <p:spPr bwMode="auto">
          <a:xfrm>
            <a:off x="1691680" y="418590"/>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251278"/>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基于幅度的扫描测试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252412" y="1919856"/>
            <a:ext cx="8270692" cy="461665"/>
          </a:xfrm>
          <a:prstGeom prst="rect">
            <a:avLst/>
          </a:prstGeom>
        </p:spPr>
        <p:txBody>
          <a:bodyPr wrap="square">
            <a:spAutoFit/>
          </a:bodyPr>
          <a:lstStyle/>
          <a:p>
            <a:r>
              <a:rPr lang="en-US" altLang="zh-CN" sz="2400" b="1" dirty="0"/>
              <a:t>突出显示相对于BER电平的阈值电压的表示法</a:t>
            </a:r>
          </a:p>
        </p:txBody>
      </p:sp>
      <p:pic>
        <p:nvPicPr>
          <p:cNvPr id="2" name="图片 1"/>
          <p:cNvPicPr>
            <a:picLocks noChangeAspect="1"/>
          </p:cNvPicPr>
          <p:nvPr/>
        </p:nvPicPr>
        <p:blipFill>
          <a:blip r:embed="rId3"/>
          <a:stretch>
            <a:fillRect/>
          </a:stretch>
        </p:blipFill>
        <p:spPr>
          <a:xfrm>
            <a:off x="1003382" y="2381521"/>
            <a:ext cx="6768752" cy="4349826"/>
          </a:xfrm>
          <a:prstGeom prst="rect">
            <a:avLst/>
          </a:prstGeom>
        </p:spPr>
      </p:pic>
      <p:sp>
        <p:nvSpPr>
          <p:cNvPr id="6" name="标题 1"/>
          <p:cNvSpPr txBox="1"/>
          <p:nvPr/>
        </p:nvSpPr>
        <p:spPr bwMode="auto">
          <a:xfrm>
            <a:off x="1619672" y="418590"/>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464406"/>
            <a:ext cx="7488832" cy="5086789"/>
          </a:xfrm>
          <a:prstGeom prst="rect">
            <a:avLst/>
          </a:prstGeom>
        </p:spPr>
      </p:pic>
      <p:sp>
        <p:nvSpPr>
          <p:cNvPr id="4" name="标题 1"/>
          <p:cNvSpPr txBox="1"/>
          <p:nvPr/>
        </p:nvSpPr>
        <p:spPr bwMode="auto">
          <a:xfrm>
            <a:off x="1619672" y="476672"/>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201761"/>
            <a:ext cx="8064896" cy="460375"/>
          </a:xfrm>
          <a:prstGeom prst="rect">
            <a:avLst/>
          </a:prstGeom>
        </p:spPr>
        <p:txBody>
          <a:bodyPr wrap="square">
            <a:spAutoFit/>
          </a:bodyPr>
          <a:lstStyle/>
          <a:p>
            <a:r>
              <a:rPr lang="zh-CN" altLang="en-US" sz="2400" b="1" dirty="0">
                <a:solidFill>
                  <a:srgbClr val="7030A0"/>
                </a:solidFill>
                <a:latin typeface="Comic Sans MS" panose="030F0702030302020204" pitchFamily="66" charset="0"/>
                <a:ea typeface="隶书" panose="02010509060101010101" pitchFamily="49" charset="-122"/>
                <a:cs typeface="+mj-cs"/>
              </a:rPr>
              <a:t>时基扫描测试</a:t>
            </a:r>
          </a:p>
        </p:txBody>
      </p:sp>
      <p:sp>
        <p:nvSpPr>
          <p:cNvPr id="3" name="矩形 2"/>
          <p:cNvSpPr/>
          <p:nvPr/>
        </p:nvSpPr>
        <p:spPr>
          <a:xfrm>
            <a:off x="143508" y="1701145"/>
            <a:ext cx="8856984" cy="1200329"/>
          </a:xfrm>
          <a:prstGeom prst="rect">
            <a:avLst/>
          </a:prstGeom>
        </p:spPr>
        <p:txBody>
          <a:bodyPr wrap="square">
            <a:spAutoFit/>
          </a:bodyPr>
          <a:lstStyle/>
          <a:p>
            <a:r>
              <a:rPr lang="en-US" altLang="zh-CN" sz="2400" b="1" dirty="0"/>
              <a:t>BER取决于系统中存在的电压噪声以及与采样瞬间相关的噪声。</a:t>
            </a:r>
          </a:p>
          <a:p>
            <a:r>
              <a:rPr lang="en-US" altLang="zh-CN" sz="2400" b="1" dirty="0"/>
              <a:t>这次我们</a:t>
            </a:r>
            <a:r>
              <a:rPr lang="zh-CN" altLang="en-US" sz="2400" b="1" dirty="0"/>
              <a:t>根据</a:t>
            </a:r>
            <a:r>
              <a:rPr lang="en-US" altLang="zh-CN" sz="2400" b="1" dirty="0"/>
              <a:t>采样时间</a:t>
            </a:r>
            <a:r>
              <a:rPr lang="zh-CN" altLang="en-US" sz="2400" b="1" dirty="0"/>
              <a:t>来计算</a:t>
            </a:r>
            <a:r>
              <a:rPr lang="en-US" altLang="zh-CN" sz="2400" b="1" dirty="0"/>
              <a:t>BER，假设抖动分布为高斯，均值为零，标准差为σ</a:t>
            </a:r>
            <a:r>
              <a:rPr lang="en-US" altLang="zh-CN" sz="2400" b="1" baseline="-25000" dirty="0"/>
              <a:t>RJ</a:t>
            </a:r>
            <a:r>
              <a:rPr lang="zh-CN" altLang="en-US" sz="2400" b="1" dirty="0"/>
              <a:t>。</a:t>
            </a:r>
          </a:p>
        </p:txBody>
      </p:sp>
      <p:graphicFrame>
        <p:nvGraphicFramePr>
          <p:cNvPr id="6" name="对象 5"/>
          <p:cNvGraphicFramePr>
            <a:graphicFrameLocks noChangeAspect="1"/>
          </p:cNvGraphicFramePr>
          <p:nvPr>
            <p:extLst>
              <p:ext uri="{D42A27DB-BD31-4B8C-83A1-F6EECF244321}">
                <p14:modId xmlns:p14="http://schemas.microsoft.com/office/powerpoint/2010/main" val="40327613"/>
              </p:ext>
            </p:extLst>
          </p:nvPr>
        </p:nvGraphicFramePr>
        <p:xfrm>
          <a:off x="1355191" y="3125498"/>
          <a:ext cx="6374708" cy="1030804"/>
        </p:xfrm>
        <a:graphic>
          <a:graphicData uri="http://schemas.openxmlformats.org/presentationml/2006/ole">
            <mc:AlternateContent xmlns:mc="http://schemas.openxmlformats.org/markup-compatibility/2006">
              <mc:Choice xmlns:v="urn:schemas-microsoft-com:vml" Requires="v">
                <p:oleObj spid="_x0000_s133309" name="Equation" r:id="rId4" imgW="2984500" imgH="482600" progId="Equation.DSMT4">
                  <p:embed/>
                </p:oleObj>
              </mc:Choice>
              <mc:Fallback>
                <p:oleObj name="Equation" r:id="rId4" imgW="29845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191" y="3125498"/>
                        <a:ext cx="6374708" cy="1030804"/>
                      </a:xfrm>
                      <a:prstGeom prst="rect">
                        <a:avLst/>
                      </a:prstGeom>
                      <a:noFill/>
                    </p:spPr>
                  </p:pic>
                </p:oleObj>
              </mc:Fallback>
            </mc:AlternateContent>
          </a:graphicData>
        </a:graphic>
      </p:graphicFrame>
      <p:sp>
        <p:nvSpPr>
          <p:cNvPr id="7" name="矩形 6"/>
          <p:cNvSpPr/>
          <p:nvPr/>
        </p:nvSpPr>
        <p:spPr>
          <a:xfrm>
            <a:off x="355310" y="4275878"/>
            <a:ext cx="7025002" cy="830997"/>
          </a:xfrm>
          <a:prstGeom prst="rect">
            <a:avLst/>
          </a:prstGeom>
        </p:spPr>
        <p:txBody>
          <a:bodyPr wrap="square">
            <a:spAutoFit/>
          </a:bodyPr>
          <a:lstStyle/>
          <a:p>
            <a:r>
              <a:rPr lang="en-US" altLang="zh-CN" sz="2400" b="1" dirty="0" err="1"/>
              <a:t>BER表达式包含一个未知的</a:t>
            </a:r>
            <a:r>
              <a:rPr lang="en-US" altLang="zh-CN" sz="2400" b="1" baseline="-25000" dirty="0" err="1"/>
              <a:t>σRJ</a:t>
            </a:r>
            <a:endParaRPr lang="en-US" altLang="zh-CN" sz="2400" b="1" baseline="-25000" dirty="0"/>
          </a:p>
          <a:p>
            <a:r>
              <a:rPr lang="en-US" altLang="zh-CN" sz="2400" b="1" dirty="0" err="1"/>
              <a:t>如果我们在位转换的任一边缘附近采样</a:t>
            </a:r>
            <a:endParaRPr lang="en-US" altLang="zh-CN" sz="2400" b="1" dirty="0"/>
          </a:p>
        </p:txBody>
      </p:sp>
      <p:graphicFrame>
        <p:nvGraphicFramePr>
          <p:cNvPr id="9" name="对象 8"/>
          <p:cNvGraphicFramePr>
            <a:graphicFrameLocks noChangeAspect="1"/>
          </p:cNvGraphicFramePr>
          <p:nvPr/>
        </p:nvGraphicFramePr>
        <p:xfrm>
          <a:off x="2345437" y="5198283"/>
          <a:ext cx="4177600" cy="1533064"/>
        </p:xfrm>
        <a:graphic>
          <a:graphicData uri="http://schemas.openxmlformats.org/presentationml/2006/ole">
            <mc:AlternateContent xmlns:mc="http://schemas.openxmlformats.org/markup-compatibility/2006">
              <mc:Choice xmlns:v="urn:schemas-microsoft-com:vml" Requires="v">
                <p:oleObj spid="_x0000_s133310" name="Equation" r:id="rId6" imgW="2768600" imgH="1016000" progId="Equation.DSMT4">
                  <p:embed/>
                </p:oleObj>
              </mc:Choice>
              <mc:Fallback>
                <p:oleObj name="Equation" r:id="rId6" imgW="2768600" imgH="1016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5437" y="5198283"/>
                        <a:ext cx="4177600" cy="1533064"/>
                      </a:xfrm>
                      <a:prstGeom prst="rect">
                        <a:avLst/>
                      </a:prstGeom>
                      <a:noFill/>
                    </p:spPr>
                  </p:pic>
                </p:oleObj>
              </mc:Fallback>
            </mc:AlternateContent>
          </a:graphicData>
        </a:graphic>
      </p:graphicFrame>
      <p:sp>
        <p:nvSpPr>
          <p:cNvPr id="8" name="标题 1"/>
          <p:cNvSpPr txBox="1"/>
          <p:nvPr/>
        </p:nvSpPr>
        <p:spPr bwMode="auto">
          <a:xfrm>
            <a:off x="1619672" y="494520"/>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8768" y="1145249"/>
            <a:ext cx="8064896" cy="460375"/>
          </a:xfrm>
          <a:prstGeom prst="rect">
            <a:avLst/>
          </a:prstGeom>
        </p:spPr>
        <p:txBody>
          <a:bodyPr wrap="square">
            <a:spAutoFit/>
          </a:bodyPr>
          <a:lstStyle/>
          <a:p>
            <a:r>
              <a:rPr lang="zh-CN" altLang="en-US" sz="2400" b="1" dirty="0">
                <a:solidFill>
                  <a:srgbClr val="7030A0"/>
                </a:solidFill>
                <a:latin typeface="Comic Sans MS" panose="030F0702030302020204" pitchFamily="66" charset="0"/>
                <a:ea typeface="隶书" panose="02010509060101010101" pitchFamily="49" charset="-122"/>
                <a:cs typeface="+mj-cs"/>
                <a:sym typeface="+mn-ea"/>
              </a:rPr>
              <a:t>时基扫描测试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436654" y="1586755"/>
            <a:ext cx="8270692" cy="461665"/>
          </a:xfrm>
          <a:prstGeom prst="rect">
            <a:avLst/>
          </a:prstGeom>
        </p:spPr>
        <p:txBody>
          <a:bodyPr wrap="square">
            <a:spAutoFit/>
          </a:bodyPr>
          <a:lstStyle/>
          <a:p>
            <a:r>
              <a:rPr lang="en-US" altLang="zh-CN" sz="2400" b="1" dirty="0"/>
              <a:t>假设我们将采样时刻设置为 t</a:t>
            </a:r>
            <a:r>
              <a:rPr lang="en-US" altLang="zh-CN" sz="2400" b="1" baseline="-25000" dirty="0"/>
              <a:t>TH,1</a:t>
            </a:r>
            <a:r>
              <a:rPr lang="en-US" altLang="zh-CN" sz="2400" b="1" dirty="0"/>
              <a:t> </a:t>
            </a:r>
            <a:r>
              <a:rPr lang="zh-CN" altLang="en-US" sz="2400" b="1" dirty="0"/>
              <a:t>，比</a:t>
            </a:r>
            <a:r>
              <a:rPr lang="en-US" altLang="zh-CN" sz="2400" b="1" dirty="0"/>
              <a:t> T/2</a:t>
            </a:r>
            <a:r>
              <a:rPr lang="zh-CN" altLang="en-US" sz="2400" b="1" dirty="0"/>
              <a:t>小得多。</a:t>
            </a:r>
          </a:p>
        </p:txBody>
      </p:sp>
      <p:grpSp>
        <p:nvGrpSpPr>
          <p:cNvPr id="12" name="组合 11"/>
          <p:cNvGrpSpPr/>
          <p:nvPr/>
        </p:nvGrpSpPr>
        <p:grpSpPr>
          <a:xfrm>
            <a:off x="755576" y="2212184"/>
            <a:ext cx="7344816" cy="1072800"/>
            <a:chOff x="755576" y="2212184"/>
            <a:chExt cx="7043518" cy="792088"/>
          </a:xfrm>
        </p:grpSpPr>
        <p:graphicFrame>
          <p:nvGraphicFramePr>
            <p:cNvPr id="4" name="对象 3"/>
            <p:cNvGraphicFramePr>
              <a:graphicFrameLocks noChangeAspect="1"/>
            </p:cNvGraphicFramePr>
            <p:nvPr/>
          </p:nvGraphicFramePr>
          <p:xfrm>
            <a:off x="755576" y="2212184"/>
            <a:ext cx="3001597" cy="792088"/>
          </p:xfrm>
          <a:graphic>
            <a:graphicData uri="http://schemas.openxmlformats.org/presentationml/2006/ole">
              <mc:AlternateContent xmlns:mc="http://schemas.openxmlformats.org/markup-compatibility/2006">
                <mc:Choice xmlns:v="urn:schemas-microsoft-com:vml" Requires="v">
                  <p:oleObj spid="_x0000_s136381" name="Equation" r:id="rId4" imgW="1828800" imgH="482600" progId="Equation.DSMT4">
                    <p:embed/>
                  </p:oleObj>
                </mc:Choice>
                <mc:Fallback>
                  <p:oleObj name="Equation" r:id="rId4" imgW="1828800" imgH="482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212184"/>
                          <a:ext cx="3001597" cy="792088"/>
                        </a:xfrm>
                        <a:prstGeom prst="rect">
                          <a:avLst/>
                        </a:prstGeom>
                        <a:noFill/>
                      </p:spPr>
                    </p:pic>
                  </p:oleObj>
                </mc:Fallback>
              </mc:AlternateContent>
            </a:graphicData>
          </a:graphic>
        </p:graphicFrame>
        <p:sp>
          <p:nvSpPr>
            <p:cNvPr id="8" name="箭头: 右 7"/>
            <p:cNvSpPr/>
            <p:nvPr/>
          </p:nvSpPr>
          <p:spPr>
            <a:xfrm>
              <a:off x="3962399" y="2408173"/>
              <a:ext cx="897635"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10"/>
            <p:cNvGraphicFramePr>
              <a:graphicFrameLocks noChangeAspect="1"/>
            </p:cNvGraphicFramePr>
            <p:nvPr/>
          </p:nvGraphicFramePr>
          <p:xfrm>
            <a:off x="4860034" y="2212185"/>
            <a:ext cx="2939060" cy="792087"/>
          </p:xfrm>
          <a:graphic>
            <a:graphicData uri="http://schemas.openxmlformats.org/presentationml/2006/ole">
              <mc:AlternateContent xmlns:mc="http://schemas.openxmlformats.org/markup-compatibility/2006">
                <mc:Choice xmlns:v="urn:schemas-microsoft-com:vml" Requires="v">
                  <p:oleObj spid="_x0000_s136382" name="Equation" r:id="rId6" imgW="1790700" imgH="482600" progId="Equation.DSMT4">
                    <p:embed/>
                  </p:oleObj>
                </mc:Choice>
                <mc:Fallback>
                  <p:oleObj name="Equation" r:id="rId6" imgW="1790700" imgH="482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4" y="2212185"/>
                          <a:ext cx="2939060" cy="792087"/>
                        </a:xfrm>
                        <a:prstGeom prst="rect">
                          <a:avLst/>
                        </a:prstGeom>
                        <a:noFill/>
                      </p:spPr>
                    </p:pic>
                  </p:oleObj>
                </mc:Fallback>
              </mc:AlternateContent>
            </a:graphicData>
          </a:graphic>
        </p:graphicFrame>
      </p:grp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348" y="3425580"/>
            <a:ext cx="8064896" cy="3211540"/>
          </a:xfrm>
          <a:prstGeom prst="rect">
            <a:avLst/>
          </a:prstGeom>
        </p:spPr>
      </p:pic>
      <p:sp>
        <p:nvSpPr>
          <p:cNvPr id="10" name="标题 1"/>
          <p:cNvSpPr txBox="1"/>
          <p:nvPr/>
        </p:nvSpPr>
        <p:spPr bwMode="auto">
          <a:xfrm>
            <a:off x="2123728" y="439357"/>
            <a:ext cx="6852989"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6126" y="1171023"/>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rPr>
              <a:t>双狄拉克抖动分解方法</a:t>
            </a:r>
          </a:p>
        </p:txBody>
      </p:sp>
      <p:sp>
        <p:nvSpPr>
          <p:cNvPr id="3" name="矩形 2"/>
          <p:cNvSpPr/>
          <p:nvPr/>
        </p:nvSpPr>
        <p:spPr>
          <a:xfrm>
            <a:off x="251520" y="1586755"/>
            <a:ext cx="8707346" cy="1569660"/>
          </a:xfrm>
          <a:prstGeom prst="rect">
            <a:avLst/>
          </a:prstGeom>
        </p:spPr>
        <p:txBody>
          <a:bodyPr wrap="square">
            <a:spAutoFit/>
          </a:bodyPr>
          <a:lstStyle/>
          <a:p>
            <a:r>
              <a:rPr lang="en-US" altLang="zh-CN" sz="2400" b="1" dirty="0"/>
              <a:t>该方法背后的基本思想是将随机抖动（RJ）分量与确定性抖动（DJ）分量分开，使用这些抖动项为BER写一个表达式，,然后,几乎以相同的方式扫描测试方法,使测量系统在不同采样瞬间然后求出未知的抖动。</a:t>
            </a:r>
          </a:p>
        </p:txBody>
      </p:sp>
      <p:sp>
        <p:nvSpPr>
          <p:cNvPr id="2" name="矩形 1"/>
          <p:cNvSpPr/>
          <p:nvPr/>
        </p:nvSpPr>
        <p:spPr>
          <a:xfrm>
            <a:off x="203922" y="3182301"/>
            <a:ext cx="8280920" cy="1200329"/>
          </a:xfrm>
          <a:prstGeom prst="rect">
            <a:avLst/>
          </a:prstGeom>
        </p:spPr>
        <p:txBody>
          <a:bodyPr wrap="square">
            <a:spAutoFit/>
          </a:bodyPr>
          <a:lstStyle/>
          <a:p>
            <a:r>
              <a:rPr lang="en-US" altLang="zh-CN" sz="2400" b="1" dirty="0" err="1"/>
              <a:t>让我们首先假设总抖动分布是非高斯分布的，它由两部分组成：一个是随机的，用PDF表示为pdfRJ，另一个是确定性的，使用PDF</a:t>
            </a:r>
            <a:r>
              <a:rPr lang="en-US" altLang="zh-CN" sz="2400" b="1" dirty="0"/>
              <a:t> </a:t>
            </a:r>
            <a:r>
              <a:rPr lang="en-US" altLang="zh-CN" sz="2400" b="1" dirty="0" err="1"/>
              <a:t>pdfDJ表示</a:t>
            </a:r>
            <a:r>
              <a:rPr lang="en-US" altLang="zh-CN" sz="2400" b="1" dirty="0"/>
              <a:t>。</a:t>
            </a:r>
          </a:p>
        </p:txBody>
      </p:sp>
      <p:graphicFrame>
        <p:nvGraphicFramePr>
          <p:cNvPr id="7" name="对象 6"/>
          <p:cNvGraphicFramePr>
            <a:graphicFrameLocks noChangeAspect="1"/>
          </p:cNvGraphicFramePr>
          <p:nvPr>
            <p:extLst>
              <p:ext uri="{D42A27DB-BD31-4B8C-83A1-F6EECF244321}">
                <p14:modId xmlns:p14="http://schemas.microsoft.com/office/powerpoint/2010/main" val="36436103"/>
              </p:ext>
            </p:extLst>
          </p:nvPr>
        </p:nvGraphicFramePr>
        <p:xfrm>
          <a:off x="2792390" y="4432498"/>
          <a:ext cx="3312368" cy="562191"/>
        </p:xfrm>
        <a:graphic>
          <a:graphicData uri="http://schemas.openxmlformats.org/presentationml/2006/ole">
            <mc:AlternateContent xmlns:mc="http://schemas.openxmlformats.org/markup-compatibility/2006">
              <mc:Choice xmlns:v="urn:schemas-microsoft-com:vml" Requires="v">
                <p:oleObj spid="_x0000_s137402" name="Equation" r:id="rId4" imgW="1384300" imgH="228600" progId="Equation.DSMT4">
                  <p:embed/>
                </p:oleObj>
              </mc:Choice>
              <mc:Fallback>
                <p:oleObj name="Equation" r:id="rId4" imgW="138430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390" y="4432498"/>
                        <a:ext cx="3312368" cy="562191"/>
                      </a:xfrm>
                      <a:prstGeom prst="rect">
                        <a:avLst/>
                      </a:prstGeom>
                      <a:noFill/>
                    </p:spPr>
                  </p:pic>
                </p:oleObj>
              </mc:Fallback>
            </mc:AlternateContent>
          </a:graphicData>
        </a:graphic>
      </p:graphicFrame>
      <p:sp>
        <p:nvSpPr>
          <p:cNvPr id="9" name="矩形 8"/>
          <p:cNvSpPr/>
          <p:nvPr/>
        </p:nvSpPr>
        <p:spPr>
          <a:xfrm>
            <a:off x="121080" y="5097790"/>
            <a:ext cx="8960417" cy="830997"/>
          </a:xfrm>
          <a:prstGeom prst="rect">
            <a:avLst/>
          </a:prstGeom>
        </p:spPr>
        <p:txBody>
          <a:bodyPr wrap="square">
            <a:spAutoFit/>
          </a:bodyPr>
          <a:lstStyle/>
          <a:p>
            <a:r>
              <a:rPr lang="en-US" altLang="zh-CN" sz="2400" b="1" dirty="0"/>
              <a:t>我们进一步了解到，DJ组件可能包括很多部分，包括PJ，DDJ和DCD抖动组件。</a:t>
            </a:r>
          </a:p>
        </p:txBody>
      </p:sp>
      <p:graphicFrame>
        <p:nvGraphicFramePr>
          <p:cNvPr id="13" name="对象 12"/>
          <p:cNvGraphicFramePr>
            <a:graphicFrameLocks noChangeAspect="1"/>
          </p:cNvGraphicFramePr>
          <p:nvPr>
            <p:extLst>
              <p:ext uri="{D42A27DB-BD31-4B8C-83A1-F6EECF244321}">
                <p14:modId xmlns:p14="http://schemas.microsoft.com/office/powerpoint/2010/main" val="1677545115"/>
              </p:ext>
            </p:extLst>
          </p:nvPr>
        </p:nvGraphicFramePr>
        <p:xfrm>
          <a:off x="1547664" y="6078035"/>
          <a:ext cx="7047037" cy="668565"/>
        </p:xfrm>
        <a:graphic>
          <a:graphicData uri="http://schemas.openxmlformats.org/presentationml/2006/ole">
            <mc:AlternateContent xmlns:mc="http://schemas.openxmlformats.org/markup-compatibility/2006">
              <mc:Choice xmlns:v="urn:schemas-microsoft-com:vml" Requires="v">
                <p:oleObj spid="_x0000_s137403" name="Equation" r:id="rId6" imgW="2476500" imgH="228600" progId="Equation.DSMT4">
                  <p:embed/>
                </p:oleObj>
              </mc:Choice>
              <mc:Fallback>
                <p:oleObj name="Equation" r:id="rId6" imgW="24765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6078035"/>
                        <a:ext cx="7047037" cy="668565"/>
                      </a:xfrm>
                      <a:prstGeom prst="rect">
                        <a:avLst/>
                      </a:prstGeom>
                      <a:noFill/>
                    </p:spPr>
                  </p:pic>
                </p:oleObj>
              </mc:Fallback>
            </mc:AlternateContent>
          </a:graphicData>
        </a:graphic>
      </p:graphicFrame>
      <p:sp>
        <p:nvSpPr>
          <p:cNvPr id="10" name="标题 1"/>
          <p:cNvSpPr txBox="1"/>
          <p:nvPr/>
        </p:nvSpPr>
        <p:spPr bwMode="auto">
          <a:xfrm>
            <a:off x="1763688" y="403120"/>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0230" y="1211232"/>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rPr>
              <a:t>双狄拉克抖动分解方法</a:t>
            </a:r>
          </a:p>
        </p:txBody>
      </p:sp>
      <p:sp>
        <p:nvSpPr>
          <p:cNvPr id="3" name="矩形 2"/>
          <p:cNvSpPr/>
          <p:nvPr/>
        </p:nvSpPr>
        <p:spPr>
          <a:xfrm>
            <a:off x="143508" y="1739266"/>
            <a:ext cx="8856984" cy="1200329"/>
          </a:xfrm>
          <a:prstGeom prst="rect">
            <a:avLst/>
          </a:prstGeom>
        </p:spPr>
        <p:txBody>
          <a:bodyPr wrap="square">
            <a:spAutoFit/>
          </a:bodyPr>
          <a:lstStyle/>
          <a:p>
            <a:r>
              <a:rPr lang="en-US" altLang="zh-CN" sz="2400" b="1" dirty="0"/>
              <a:t>我们将从描述双狄拉克抖动分解方法开始，其中假定RJ噪声分量遵循均值为零且标准差为σRJ的高斯统计量，</a:t>
            </a:r>
            <a:r>
              <a:rPr sz="2400" b="1" dirty="0"/>
              <a:t>而DJ分量遵循具有双脉冲或双狄拉克行为的分布，参数为μDJ</a:t>
            </a:r>
            <a:r>
              <a:rPr lang="zh-CN" sz="2400" b="1" dirty="0"/>
              <a:t>。</a:t>
            </a:r>
          </a:p>
        </p:txBody>
      </p:sp>
      <p:graphicFrame>
        <p:nvGraphicFramePr>
          <p:cNvPr id="10" name="对象 9"/>
          <p:cNvGraphicFramePr>
            <a:graphicFrameLocks noChangeAspect="1"/>
          </p:cNvGraphicFramePr>
          <p:nvPr>
            <p:extLst>
              <p:ext uri="{D42A27DB-BD31-4B8C-83A1-F6EECF244321}">
                <p14:modId xmlns:p14="http://schemas.microsoft.com/office/powerpoint/2010/main" val="2563396547"/>
              </p:ext>
            </p:extLst>
          </p:nvPr>
        </p:nvGraphicFramePr>
        <p:xfrm>
          <a:off x="611560" y="3244899"/>
          <a:ext cx="3240360" cy="985069"/>
        </p:xfrm>
        <a:graphic>
          <a:graphicData uri="http://schemas.openxmlformats.org/presentationml/2006/ole">
            <mc:AlternateContent xmlns:mc="http://schemas.openxmlformats.org/markup-compatibility/2006">
              <mc:Choice xmlns:v="urn:schemas-microsoft-com:vml" Requires="v">
                <p:oleObj spid="_x0000_s138512" name="Equation" r:id="rId4" imgW="1586865" imgH="482600" progId="Equation.DSMT4">
                  <p:embed/>
                </p:oleObj>
              </mc:Choice>
              <mc:Fallback>
                <p:oleObj name="Equation" r:id="rId4" imgW="1586865" imgH="482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3244899"/>
                        <a:ext cx="3240360" cy="98506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983653167"/>
              </p:ext>
            </p:extLst>
          </p:nvPr>
        </p:nvGraphicFramePr>
        <p:xfrm>
          <a:off x="4179823" y="3244899"/>
          <a:ext cx="4829385" cy="917313"/>
        </p:xfrm>
        <a:graphic>
          <a:graphicData uri="http://schemas.openxmlformats.org/presentationml/2006/ole">
            <mc:AlternateContent xmlns:mc="http://schemas.openxmlformats.org/markup-compatibility/2006">
              <mc:Choice xmlns:v="urn:schemas-microsoft-com:vml" Requires="v">
                <p:oleObj spid="_x0000_s138513" name="Equation" r:id="rId6" imgW="2273300" imgH="431800" progId="Equation.DSMT4">
                  <p:embed/>
                </p:oleObj>
              </mc:Choice>
              <mc:Fallback>
                <p:oleObj name="Equation" r:id="rId6" imgW="2273300" imgH="4318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9823" y="3244899"/>
                        <a:ext cx="4829385" cy="917313"/>
                      </a:xfrm>
                      <a:prstGeom prst="rect">
                        <a:avLst/>
                      </a:prstGeom>
                      <a:noFill/>
                    </p:spPr>
                  </p:pic>
                </p:oleObj>
              </mc:Fallback>
            </mc:AlternateContent>
          </a:graphicData>
        </a:graphic>
      </p:graphicFrame>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131" y="4563220"/>
            <a:ext cx="4394589" cy="2168127"/>
          </a:xfrm>
          <a:prstGeom prst="rect">
            <a:avLst/>
          </a:prstGeom>
        </p:spPr>
      </p:pic>
      <p:graphicFrame>
        <p:nvGraphicFramePr>
          <p:cNvPr id="17" name="对象 16"/>
          <p:cNvGraphicFramePr>
            <a:graphicFrameLocks noChangeAspect="1"/>
          </p:cNvGraphicFramePr>
          <p:nvPr/>
        </p:nvGraphicFramePr>
        <p:xfrm>
          <a:off x="5004048" y="5517232"/>
          <a:ext cx="1223084" cy="917313"/>
        </p:xfrm>
        <a:graphic>
          <a:graphicData uri="http://schemas.openxmlformats.org/presentationml/2006/ole">
            <mc:AlternateContent xmlns:mc="http://schemas.openxmlformats.org/markup-compatibility/2006">
              <mc:Choice xmlns:v="urn:schemas-microsoft-com:vml" Requires="v">
                <p:oleObj spid="_x0000_s138514" name="Equation" r:id="rId9" imgW="609600" imgH="457200" progId="Equation.DSMT4">
                  <p:embed/>
                </p:oleObj>
              </mc:Choice>
              <mc:Fallback>
                <p:oleObj name="Equation" r:id="rId9" imgW="609600" imgH="4572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4048" y="5517232"/>
                        <a:ext cx="1223084" cy="917313"/>
                      </a:xfrm>
                      <a:prstGeom prst="rect">
                        <a:avLst/>
                      </a:prstGeom>
                      <a:noFill/>
                    </p:spPr>
                  </p:pic>
                </p:oleObj>
              </mc:Fallback>
            </mc:AlternateContent>
          </a:graphicData>
        </a:graphic>
      </p:graphicFrame>
      <p:sp>
        <p:nvSpPr>
          <p:cNvPr id="9" name="标题 1"/>
          <p:cNvSpPr txBox="1"/>
          <p:nvPr/>
        </p:nvSpPr>
        <p:spPr bwMode="auto">
          <a:xfrm>
            <a:off x="1619672" y="345421"/>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1161031"/>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双狄拉克抖动分解方法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423764" y="1592554"/>
            <a:ext cx="8383818" cy="461665"/>
          </a:xfrm>
          <a:prstGeom prst="rect">
            <a:avLst/>
          </a:prstGeom>
        </p:spPr>
        <p:txBody>
          <a:bodyPr wrap="square">
            <a:spAutoFit/>
          </a:bodyPr>
          <a:lstStyle/>
          <a:p>
            <a:r>
              <a:rPr lang="en-US" altLang="zh-CN" sz="2400" b="1" dirty="0"/>
              <a:t>可以描述任何位转换的总抖动PDF </a:t>
            </a:r>
            <a:endParaRPr lang="zh-CN" altLang="en-US" sz="2400" b="1" baseline="-25000" dirty="0"/>
          </a:p>
        </p:txBody>
      </p:sp>
      <p:graphicFrame>
        <p:nvGraphicFramePr>
          <p:cNvPr id="4" name="对象 3"/>
          <p:cNvGraphicFramePr>
            <a:graphicFrameLocks noChangeAspect="1"/>
          </p:cNvGraphicFramePr>
          <p:nvPr>
            <p:extLst>
              <p:ext uri="{D42A27DB-BD31-4B8C-83A1-F6EECF244321}">
                <p14:modId xmlns:p14="http://schemas.microsoft.com/office/powerpoint/2010/main" val="4189075846"/>
              </p:ext>
            </p:extLst>
          </p:nvPr>
        </p:nvGraphicFramePr>
        <p:xfrm>
          <a:off x="819587" y="2294225"/>
          <a:ext cx="7980747" cy="1074849"/>
        </p:xfrm>
        <a:graphic>
          <a:graphicData uri="http://schemas.openxmlformats.org/presentationml/2006/ole">
            <mc:AlternateContent xmlns:mc="http://schemas.openxmlformats.org/markup-compatibility/2006">
              <mc:Choice xmlns:v="urn:schemas-microsoft-com:vml" Requires="v">
                <p:oleObj spid="_x0000_s139449" name="Equation" r:id="rId4" imgW="3771900" imgH="508000" progId="Equation.DSMT4">
                  <p:embed/>
                </p:oleObj>
              </mc:Choice>
              <mc:Fallback>
                <p:oleObj name="Equation" r:id="rId4" imgW="3771900" imgH="5080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87" y="2294225"/>
                        <a:ext cx="7980747" cy="1074849"/>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11825686"/>
              </p:ext>
            </p:extLst>
          </p:nvPr>
        </p:nvGraphicFramePr>
        <p:xfrm>
          <a:off x="827584" y="3789976"/>
          <a:ext cx="7083394" cy="927021"/>
        </p:xfrm>
        <a:graphic>
          <a:graphicData uri="http://schemas.openxmlformats.org/presentationml/2006/ole">
            <mc:AlternateContent xmlns:mc="http://schemas.openxmlformats.org/markup-compatibility/2006">
              <mc:Choice xmlns:v="urn:schemas-microsoft-com:vml" Requires="v">
                <p:oleObj spid="_x0000_s139450" name="Equation" r:id="rId6" imgW="3784600" imgH="495300" progId="Equation.DSMT4">
                  <p:embed/>
                </p:oleObj>
              </mc:Choice>
              <mc:Fallback>
                <p:oleObj name="Equation" r:id="rId6" imgW="3784600" imgH="4953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3789976"/>
                        <a:ext cx="7083394" cy="927021"/>
                      </a:xfrm>
                      <a:prstGeom prst="rect">
                        <a:avLst/>
                      </a:prstGeom>
                      <a:noFill/>
                    </p:spPr>
                  </p:pic>
                </p:oleObj>
              </mc:Fallback>
            </mc:AlternateContent>
          </a:graphicData>
        </a:graphic>
      </p:graphicFrame>
      <p:grpSp>
        <p:nvGrpSpPr>
          <p:cNvPr id="15" name="组合 14"/>
          <p:cNvGrpSpPr/>
          <p:nvPr/>
        </p:nvGrpSpPr>
        <p:grpSpPr>
          <a:xfrm>
            <a:off x="3419872" y="4435136"/>
            <a:ext cx="4572000" cy="1482786"/>
            <a:chOff x="3419872" y="3573016"/>
            <a:chExt cx="4572000" cy="1482786"/>
          </a:xfrm>
        </p:grpSpPr>
        <p:sp>
          <p:nvSpPr>
            <p:cNvPr id="8" name="矩形 7"/>
            <p:cNvSpPr/>
            <p:nvPr/>
          </p:nvSpPr>
          <p:spPr>
            <a:xfrm>
              <a:off x="3419872" y="4224805"/>
              <a:ext cx="4572000" cy="83099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altLang="zh-CN" sz="2400" b="1" dirty="0" err="1"/>
                <a:t>表示第（n</a:t>
              </a:r>
              <a:r>
                <a:rPr lang="en-US" altLang="zh-CN" sz="2400" b="1" dirty="0"/>
                <a:t> – 1）和第n个连续比特跳变的总抖动</a:t>
              </a:r>
            </a:p>
          </p:txBody>
        </p:sp>
        <p:cxnSp>
          <p:nvCxnSpPr>
            <p:cNvPr id="11" name="直接箭头连接符 10"/>
            <p:cNvCxnSpPr>
              <a:endCxn id="8" idx="0"/>
            </p:cNvCxnSpPr>
            <p:nvPr/>
          </p:nvCxnSpPr>
          <p:spPr>
            <a:xfrm>
              <a:off x="3635896" y="3645024"/>
              <a:ext cx="2069976" cy="5797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直接箭头连接符 13"/>
            <p:cNvCxnSpPr>
              <a:endCxn id="8" idx="0"/>
            </p:cNvCxnSpPr>
            <p:nvPr/>
          </p:nvCxnSpPr>
          <p:spPr>
            <a:xfrm flipH="1">
              <a:off x="5705872" y="3573016"/>
              <a:ext cx="450304" cy="65178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12" name="标题 1"/>
          <p:cNvSpPr txBox="1"/>
          <p:nvPr/>
        </p:nvSpPr>
        <p:spPr bwMode="auto">
          <a:xfrm>
            <a:off x="1763688" y="354457"/>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6144" y="120979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双狄拉克抖动分解方法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452323" y="1745326"/>
            <a:ext cx="8383818" cy="461665"/>
          </a:xfrm>
          <a:prstGeom prst="rect">
            <a:avLst/>
          </a:prstGeom>
        </p:spPr>
        <p:txBody>
          <a:bodyPr wrap="square">
            <a:spAutoFit/>
          </a:bodyPr>
          <a:lstStyle/>
          <a:p>
            <a:r>
              <a:rPr lang="en-US" altLang="zh-CN" sz="2400" b="1" dirty="0" err="1"/>
              <a:t>BER可以用高斯CDF和采样瞬时tTH来表示</a:t>
            </a:r>
            <a:endParaRPr lang="en-US" altLang="zh-CN" sz="2400" b="1" dirty="0"/>
          </a:p>
        </p:txBody>
      </p:sp>
      <p:graphicFrame>
        <p:nvGraphicFramePr>
          <p:cNvPr id="6" name="对象 5"/>
          <p:cNvGraphicFramePr>
            <a:graphicFrameLocks noChangeAspect="1"/>
          </p:cNvGraphicFramePr>
          <p:nvPr/>
        </p:nvGraphicFramePr>
        <p:xfrm>
          <a:off x="1547664" y="2382599"/>
          <a:ext cx="5772056" cy="1512168"/>
        </p:xfrm>
        <a:graphic>
          <a:graphicData uri="http://schemas.openxmlformats.org/presentationml/2006/ole">
            <mc:AlternateContent xmlns:mc="http://schemas.openxmlformats.org/markup-compatibility/2006">
              <mc:Choice xmlns:v="urn:schemas-microsoft-com:vml" Requires="v">
                <p:oleObj spid="_x0000_s140467" name="Equation" r:id="rId4" imgW="3975100" imgH="1041400" progId="Equation.DSMT4">
                  <p:embed/>
                </p:oleObj>
              </mc:Choice>
              <mc:Fallback>
                <p:oleObj name="Equation" r:id="rId4" imgW="3975100" imgH="1041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2382599"/>
                        <a:ext cx="5772056" cy="1512168"/>
                      </a:xfrm>
                      <a:prstGeom prst="rect">
                        <a:avLst/>
                      </a:prstGeom>
                      <a:noFill/>
                    </p:spPr>
                  </p:pic>
                </p:oleObj>
              </mc:Fallback>
            </mc:AlternateContent>
          </a:graphicData>
        </a:graphic>
      </p:graphicFrame>
      <p:sp>
        <p:nvSpPr>
          <p:cNvPr id="9" name="矩形 8"/>
          <p:cNvSpPr/>
          <p:nvPr/>
        </p:nvSpPr>
        <p:spPr>
          <a:xfrm>
            <a:off x="281634" y="4209417"/>
            <a:ext cx="8725197" cy="830997"/>
          </a:xfrm>
          <a:prstGeom prst="rect">
            <a:avLst/>
          </a:prstGeom>
        </p:spPr>
        <p:txBody>
          <a:bodyPr wrap="square">
            <a:spAutoFit/>
          </a:bodyPr>
          <a:lstStyle/>
          <a:p>
            <a:r>
              <a:rPr lang="en-US" altLang="zh-CN" sz="2400" b="1" dirty="0"/>
              <a:t>因为四个项中只有两个项</a:t>
            </a:r>
            <a:r>
              <a:rPr lang="zh-CN" altLang="en-US" sz="2400" b="1" dirty="0"/>
              <a:t>与</a:t>
            </a:r>
            <a:r>
              <a:rPr lang="en-US" altLang="zh-CN" sz="2400" b="1" dirty="0"/>
              <a:t>BER有</a:t>
            </a:r>
            <a:r>
              <a:rPr lang="zh-CN" altLang="en-US" sz="2400" b="1" dirty="0"/>
              <a:t>关</a:t>
            </a:r>
            <a:r>
              <a:rPr lang="en-US" altLang="zh-CN" sz="2400" b="1" dirty="0"/>
              <a:t>，所以我们可以简化上述等式</a:t>
            </a:r>
          </a:p>
        </p:txBody>
      </p:sp>
      <p:graphicFrame>
        <p:nvGraphicFramePr>
          <p:cNvPr id="12" name="对象 11"/>
          <p:cNvGraphicFramePr>
            <a:graphicFrameLocks noChangeAspect="1"/>
          </p:cNvGraphicFramePr>
          <p:nvPr/>
        </p:nvGraphicFramePr>
        <p:xfrm>
          <a:off x="899592" y="5085184"/>
          <a:ext cx="7682546" cy="1939599"/>
        </p:xfrm>
        <a:graphic>
          <a:graphicData uri="http://schemas.openxmlformats.org/presentationml/2006/ole">
            <mc:AlternateContent xmlns:mc="http://schemas.openxmlformats.org/markup-compatibility/2006">
              <mc:Choice xmlns:v="urn:schemas-microsoft-com:vml" Requires="v">
                <p:oleObj spid="_x0000_s140468" name="Equation" r:id="rId6" imgW="5130800" imgH="1295400" progId="Equation.DSMT4">
                  <p:embed/>
                </p:oleObj>
              </mc:Choice>
              <mc:Fallback>
                <p:oleObj name="Equation" r:id="rId6" imgW="5130800" imgH="12954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5085184"/>
                        <a:ext cx="7682546" cy="1939599"/>
                      </a:xfrm>
                      <a:prstGeom prst="rect">
                        <a:avLst/>
                      </a:prstGeom>
                      <a:noFill/>
                    </p:spPr>
                  </p:pic>
                </p:oleObj>
              </mc:Fallback>
            </mc:AlternateContent>
          </a:graphicData>
        </a:graphic>
      </p:graphicFrame>
      <p:sp>
        <p:nvSpPr>
          <p:cNvPr id="8" name="标题 1"/>
          <p:cNvSpPr txBox="1"/>
          <p:nvPr/>
        </p:nvSpPr>
        <p:spPr bwMode="auto">
          <a:xfrm>
            <a:off x="2026603" y="390132"/>
            <a:ext cx="7141021"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116692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双狄拉克抖动分解方法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204611" y="1637350"/>
            <a:ext cx="8847904" cy="1200329"/>
          </a:xfrm>
          <a:prstGeom prst="rect">
            <a:avLst/>
          </a:prstGeom>
        </p:spPr>
        <p:txBody>
          <a:bodyPr wrap="square">
            <a:spAutoFit/>
          </a:bodyPr>
          <a:lstStyle/>
          <a:p>
            <a:r>
              <a:rPr lang="en-US" altLang="zh-CN" sz="2400" b="1" dirty="0"/>
              <a:t>BER表达式是两个未知参数μDJ和σRJ的函数</a:t>
            </a:r>
            <a:r>
              <a:rPr lang="zh-CN" altLang="en-US" sz="2400" b="1" dirty="0"/>
              <a:t>，</a:t>
            </a:r>
            <a:r>
              <a:rPr lang="en-US" altLang="zh-CN" sz="2400" b="1" dirty="0"/>
              <a:t>这两个参数可以通过在两个分别小于T/2</a:t>
            </a:r>
            <a:r>
              <a:rPr lang="zh-CN" altLang="en-US" sz="2400" b="1" dirty="0"/>
              <a:t>的采样时刻</a:t>
            </a:r>
            <a:r>
              <a:rPr lang="en-US" altLang="zh-CN" sz="2400" b="1" dirty="0"/>
              <a:t> t</a:t>
            </a:r>
            <a:r>
              <a:rPr lang="en-US" altLang="zh-CN" sz="2400" b="1" baseline="-25000" dirty="0"/>
              <a:t>TH,1 </a:t>
            </a:r>
            <a:r>
              <a:rPr lang="zh-CN" altLang="en-US" sz="2400" b="1" dirty="0"/>
              <a:t>和</a:t>
            </a:r>
            <a:r>
              <a:rPr lang="en-US" altLang="zh-CN" sz="2400" b="1" dirty="0"/>
              <a:t> t</a:t>
            </a:r>
            <a:r>
              <a:rPr lang="en-US" altLang="zh-CN" sz="2400" b="1" baseline="-25000" dirty="0"/>
              <a:t>TH,2</a:t>
            </a:r>
            <a:r>
              <a:rPr lang="en-US" altLang="zh-CN" sz="2400" b="1" dirty="0"/>
              <a:t> 下对BER进行两次测量来识别</a:t>
            </a:r>
            <a:r>
              <a:rPr lang="zh-CN" altLang="en-US" sz="2400" b="1" dirty="0"/>
              <a:t>。</a:t>
            </a:r>
          </a:p>
        </p:txBody>
      </p:sp>
      <p:grpSp>
        <p:nvGrpSpPr>
          <p:cNvPr id="11" name="组合 10"/>
          <p:cNvGrpSpPr/>
          <p:nvPr/>
        </p:nvGrpSpPr>
        <p:grpSpPr>
          <a:xfrm>
            <a:off x="251520" y="2904564"/>
            <a:ext cx="8800995" cy="2396644"/>
            <a:chOff x="251520" y="3698133"/>
            <a:chExt cx="8800995" cy="2396644"/>
          </a:xfrm>
        </p:grpSpPr>
        <p:graphicFrame>
          <p:nvGraphicFramePr>
            <p:cNvPr id="4" name="对象 3"/>
            <p:cNvGraphicFramePr>
              <a:graphicFrameLocks noChangeAspect="1"/>
            </p:cNvGraphicFramePr>
            <p:nvPr/>
          </p:nvGraphicFramePr>
          <p:xfrm>
            <a:off x="251520" y="3698133"/>
            <a:ext cx="4752528" cy="2396644"/>
          </p:xfrm>
          <a:graphic>
            <a:graphicData uri="http://schemas.openxmlformats.org/presentationml/2006/ole">
              <mc:AlternateContent xmlns:mc="http://schemas.openxmlformats.org/markup-compatibility/2006">
                <mc:Choice xmlns:v="urn:schemas-microsoft-com:vml" Requires="v">
                  <p:oleObj spid="_x0000_s142601" name="Equation" r:id="rId4" imgW="4127500" imgH="2082800" progId="Equation.DSMT4">
                    <p:embed/>
                  </p:oleObj>
                </mc:Choice>
                <mc:Fallback>
                  <p:oleObj name="Equation" r:id="rId4" imgW="4127500" imgH="2082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3698133"/>
                          <a:ext cx="4752528" cy="2396644"/>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5823558" y="4203328"/>
            <a:ext cx="3228957" cy="1386254"/>
          </p:xfrm>
          <a:graphic>
            <a:graphicData uri="http://schemas.openxmlformats.org/presentationml/2006/ole">
              <mc:AlternateContent xmlns:mc="http://schemas.openxmlformats.org/markup-compatibility/2006">
                <mc:Choice xmlns:v="urn:schemas-microsoft-com:vml" Requires="v">
                  <p:oleObj spid="_x0000_s142602" name="Equation" r:id="rId6" imgW="2425700" imgH="1041400" progId="Equation.DSMT4">
                    <p:embed/>
                  </p:oleObj>
                </mc:Choice>
                <mc:Fallback>
                  <p:oleObj name="Equation" r:id="rId6" imgW="2425700" imgH="10414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3558" y="4203328"/>
                          <a:ext cx="3228957" cy="1386254"/>
                        </a:xfrm>
                        <a:prstGeom prst="rect">
                          <a:avLst/>
                        </a:prstGeom>
                        <a:noFill/>
                      </p:spPr>
                    </p:pic>
                  </p:oleObj>
                </mc:Fallback>
              </mc:AlternateContent>
            </a:graphicData>
          </a:graphic>
        </p:graphicFrame>
        <p:sp>
          <p:nvSpPr>
            <p:cNvPr id="10" name="箭头: 右 9"/>
            <p:cNvSpPr/>
            <p:nvPr/>
          </p:nvSpPr>
          <p:spPr>
            <a:xfrm>
              <a:off x="5076056" y="4464407"/>
              <a:ext cx="720080"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4" name="对象 13"/>
          <p:cNvGraphicFramePr>
            <a:graphicFrameLocks noChangeAspect="1"/>
          </p:cNvGraphicFramePr>
          <p:nvPr/>
        </p:nvGraphicFramePr>
        <p:xfrm>
          <a:off x="1638881" y="5295578"/>
          <a:ext cx="6425239" cy="1454972"/>
        </p:xfrm>
        <a:graphic>
          <a:graphicData uri="http://schemas.openxmlformats.org/presentationml/2006/ole">
            <mc:AlternateContent xmlns:mc="http://schemas.openxmlformats.org/markup-compatibility/2006">
              <mc:Choice xmlns:v="urn:schemas-microsoft-com:vml" Requires="v">
                <p:oleObj spid="_x0000_s142603" name="Equation" r:id="rId8" imgW="4495800" imgH="1016000" progId="Equation.DSMT4">
                  <p:embed/>
                </p:oleObj>
              </mc:Choice>
              <mc:Fallback>
                <p:oleObj name="Equation" r:id="rId8" imgW="4495800" imgH="1016000" progId="Equation.DSMT4">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8881" y="5295578"/>
                        <a:ext cx="6425239" cy="1454972"/>
                      </a:xfrm>
                      <a:prstGeom prst="rect">
                        <a:avLst/>
                      </a:prstGeom>
                      <a:noFill/>
                    </p:spPr>
                  </p:pic>
                </p:oleObj>
              </mc:Fallback>
            </mc:AlternateContent>
          </a:graphicData>
        </a:graphic>
      </p:graphicFrame>
      <p:sp>
        <p:nvSpPr>
          <p:cNvPr id="12" name="标题 1"/>
          <p:cNvSpPr txBox="1"/>
          <p:nvPr/>
        </p:nvSpPr>
        <p:spPr bwMode="auto">
          <a:xfrm>
            <a:off x="1638881" y="338881"/>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187624" y="1052736"/>
            <a:ext cx="2664296" cy="2179879"/>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86" y="3122188"/>
            <a:ext cx="5760640" cy="3596508"/>
          </a:xfrm>
          <a:prstGeom prst="rect">
            <a:avLst/>
          </a:prstGeom>
        </p:spPr>
      </p:pic>
      <p:sp>
        <p:nvSpPr>
          <p:cNvPr id="4" name="矩形 3"/>
          <p:cNvSpPr/>
          <p:nvPr/>
        </p:nvSpPr>
        <p:spPr>
          <a:xfrm>
            <a:off x="3484470" y="1340768"/>
            <a:ext cx="5580112" cy="461665"/>
          </a:xfrm>
          <a:prstGeom prst="rect">
            <a:avLst/>
          </a:prstGeom>
        </p:spPr>
        <p:txBody>
          <a:bodyPr wrap="square">
            <a:spAutoFit/>
          </a:bodyPr>
          <a:lstStyle/>
          <a:p>
            <a:r>
              <a:rPr lang="en-US" altLang="zh-CN" sz="2400" b="1" dirty="0" err="1"/>
              <a:t>典型的抖动直方图及其相应的密度函数</a:t>
            </a:r>
            <a:endParaRPr lang="en-US" altLang="zh-CN" sz="2400" b="1" dirty="0"/>
          </a:p>
        </p:txBody>
      </p:sp>
      <p:sp>
        <p:nvSpPr>
          <p:cNvPr id="5" name="矩形 4"/>
          <p:cNvSpPr/>
          <p:nvPr/>
        </p:nvSpPr>
        <p:spPr>
          <a:xfrm>
            <a:off x="6372200" y="4320277"/>
            <a:ext cx="2862064" cy="1200329"/>
          </a:xfrm>
          <a:prstGeom prst="rect">
            <a:avLst/>
          </a:prstGeom>
        </p:spPr>
        <p:txBody>
          <a:bodyPr wrap="square">
            <a:spAutoFit/>
          </a:bodyPr>
          <a:lstStyle/>
          <a:p>
            <a:r>
              <a:rPr lang="zh-CN" altLang="en-US" sz="2400" b="1" dirty="0"/>
              <a:t>与随机噪声和正弦噪声相关的直方图和PDF</a:t>
            </a:r>
          </a:p>
        </p:txBody>
      </p:sp>
      <p:sp>
        <p:nvSpPr>
          <p:cNvPr id="7" name="标题 1"/>
          <p:cNvSpPr txBox="1"/>
          <p:nvPr/>
        </p:nvSpPr>
        <p:spPr bwMode="auto">
          <a:xfrm>
            <a:off x="2483768" y="-23095"/>
            <a:ext cx="6336605" cy="106662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5.2. </a:t>
            </a:r>
            <a:r>
              <a:rPr lang="en-US" altLang="zh-CN" sz="3200" dirty="0">
                <a:solidFill>
                  <a:srgbClr val="990000"/>
                </a:solidFill>
                <a:ea typeface="华文细黑" panose="02010600040101010101" pitchFamily="2" charset="-122"/>
                <a:sym typeface="+mn-ea"/>
              </a:rPr>
              <a:t>时钟信号的时域属性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197768" y="4528077"/>
            <a:ext cx="1691680" cy="369332"/>
          </a:xfrm>
          <a:prstGeom prst="rect">
            <a:avLst/>
          </a:prstGeom>
          <a:noFill/>
        </p:spPr>
        <p:txBody>
          <a:bodyPr wrap="square" rtlCol="0">
            <a:spAutoFit/>
          </a:bodyPr>
          <a:lstStyle/>
          <a:p>
            <a:r>
              <a:rPr lang="zh-CN" altLang="en-US" b="1" dirty="0"/>
              <a:t>均匀随机噪声</a:t>
            </a:r>
          </a:p>
        </p:txBody>
      </p:sp>
    </p:spTree>
  </p:cSld>
  <p:clrMapOvr>
    <a:masterClrMapping/>
  </p:clrMapOvr>
  <p:transition spd="slow">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3528" y="1307172"/>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双狄拉克抖动分解方法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pic>
        <p:nvPicPr>
          <p:cNvPr id="7" name="图片 6"/>
          <p:cNvPicPr>
            <a:picLocks noChangeAspect="1"/>
          </p:cNvPicPr>
          <p:nvPr/>
        </p:nvPicPr>
        <p:blipFill>
          <a:blip r:embed="rId3"/>
          <a:stretch>
            <a:fillRect/>
          </a:stretch>
        </p:blipFill>
        <p:spPr>
          <a:xfrm>
            <a:off x="400699" y="2132856"/>
            <a:ext cx="5080786" cy="4041179"/>
          </a:xfrm>
          <a:prstGeom prst="rect">
            <a:avLst/>
          </a:prstGeom>
        </p:spPr>
      </p:pic>
      <p:sp>
        <p:nvSpPr>
          <p:cNvPr id="9" name="矩形 8"/>
          <p:cNvSpPr/>
          <p:nvPr/>
        </p:nvSpPr>
        <p:spPr>
          <a:xfrm>
            <a:off x="5481485" y="2445285"/>
            <a:ext cx="3662515" cy="3416320"/>
          </a:xfrm>
          <a:prstGeom prst="rect">
            <a:avLst/>
          </a:prstGeom>
        </p:spPr>
        <p:txBody>
          <a:bodyPr wrap="square">
            <a:spAutoFit/>
          </a:bodyPr>
          <a:lstStyle/>
          <a:p>
            <a:r>
              <a:rPr lang="en-US" altLang="zh-CN" sz="2400" b="1" dirty="0"/>
              <a:t>(a)两个连续的位转换周围的零交叉分布； 阴影区域表示误码率。</a:t>
            </a:r>
          </a:p>
          <a:p>
            <a:endParaRPr lang="en-US" altLang="zh-CN" sz="2400" b="1" dirty="0"/>
          </a:p>
          <a:p>
            <a:r>
              <a:rPr lang="en-US" altLang="zh-CN" sz="2400" b="1" dirty="0"/>
              <a:t>(b)每个位转换周围的高斯分布。</a:t>
            </a:r>
          </a:p>
          <a:p>
            <a:endParaRPr lang="en-US" altLang="zh-CN" sz="2400" b="1" dirty="0"/>
          </a:p>
          <a:p>
            <a:r>
              <a:rPr lang="en-US" altLang="zh-CN" sz="2400" b="1" dirty="0"/>
              <a:t>(c) </a:t>
            </a:r>
            <a:r>
              <a:rPr lang="en-US" altLang="zh-CN" sz="2400" b="1" dirty="0" err="1"/>
              <a:t>BER是采样瞬间的函数（t</a:t>
            </a:r>
            <a:r>
              <a:rPr lang="en-US" altLang="zh-CN" sz="2400" b="1" dirty="0"/>
              <a:t> = </a:t>
            </a:r>
            <a:r>
              <a:rPr lang="en-US" altLang="zh-CN" sz="2400" b="1" dirty="0" err="1"/>
              <a:t>tTH</a:t>
            </a:r>
            <a:r>
              <a:rPr lang="en-US" altLang="zh-CN" sz="2400" b="1" dirty="0"/>
              <a:t>）。</a:t>
            </a:r>
          </a:p>
        </p:txBody>
      </p:sp>
      <p:sp>
        <p:nvSpPr>
          <p:cNvPr id="6" name="标题 1"/>
          <p:cNvSpPr txBox="1"/>
          <p:nvPr/>
        </p:nvSpPr>
        <p:spPr bwMode="auto">
          <a:xfrm>
            <a:off x="1691680" y="391024"/>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7137" y="123579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rPr>
              <a:t>高斯混合抖动分解方法</a:t>
            </a:r>
          </a:p>
        </p:txBody>
      </p:sp>
      <p:sp>
        <p:nvSpPr>
          <p:cNvPr id="9" name="矩形 8"/>
          <p:cNvSpPr/>
          <p:nvPr/>
        </p:nvSpPr>
        <p:spPr>
          <a:xfrm>
            <a:off x="296310" y="1772816"/>
            <a:ext cx="8551380" cy="1200329"/>
          </a:xfrm>
          <a:prstGeom prst="rect">
            <a:avLst/>
          </a:prstGeom>
        </p:spPr>
        <p:txBody>
          <a:bodyPr wrap="square">
            <a:spAutoFit/>
          </a:bodyPr>
          <a:lstStyle/>
          <a:p>
            <a:r>
              <a:rPr lang="en-US" altLang="zh-CN" sz="2400" b="1" dirty="0" err="1"/>
              <a:t>假设总抖动分布由G独立的高斯分布组成，均值为μi和标准</a:t>
            </a:r>
            <a:endParaRPr lang="en-US" altLang="zh-CN" sz="2400" b="1" dirty="0"/>
          </a:p>
          <a:p>
            <a:r>
              <a:rPr lang="en-US" altLang="zh-CN" sz="2400" b="1" dirty="0" err="1"/>
              <a:t>对于i</a:t>
            </a:r>
            <a:r>
              <a:rPr lang="en-US" altLang="zh-CN" sz="2400" b="1" dirty="0"/>
              <a:t> = 1，...，</a:t>
            </a:r>
            <a:r>
              <a:rPr lang="en-US" altLang="zh-CN" sz="2400" b="1" dirty="0" err="1"/>
              <a:t>G的偏差σi，我们可以将TJ（总抖动）的PDF</a:t>
            </a:r>
            <a:r>
              <a:rPr lang="zh-CN" altLang="en-US" sz="2400" b="1" dirty="0"/>
              <a:t>表示</a:t>
            </a:r>
            <a:r>
              <a:rPr lang="en-US" altLang="zh-CN" sz="2400" b="1" dirty="0"/>
              <a:t>为</a:t>
            </a:r>
          </a:p>
        </p:txBody>
      </p:sp>
      <p:graphicFrame>
        <p:nvGraphicFramePr>
          <p:cNvPr id="3" name="对象 2"/>
          <p:cNvGraphicFramePr>
            <a:graphicFrameLocks noChangeAspect="1"/>
          </p:cNvGraphicFramePr>
          <p:nvPr>
            <p:extLst>
              <p:ext uri="{D42A27DB-BD31-4B8C-83A1-F6EECF244321}">
                <p14:modId xmlns:p14="http://schemas.microsoft.com/office/powerpoint/2010/main" val="1848296200"/>
              </p:ext>
            </p:extLst>
          </p:nvPr>
        </p:nvGraphicFramePr>
        <p:xfrm>
          <a:off x="404194" y="3158070"/>
          <a:ext cx="8470136" cy="976219"/>
        </p:xfrm>
        <a:graphic>
          <a:graphicData uri="http://schemas.openxmlformats.org/presentationml/2006/ole">
            <mc:AlternateContent xmlns:mc="http://schemas.openxmlformats.org/markup-compatibility/2006">
              <mc:Choice xmlns:v="urn:schemas-microsoft-com:vml" Requires="v">
                <p:oleObj spid="_x0000_s144556" name="Equation" r:id="rId4" imgW="4368800" imgH="508000" progId="Equation.DSMT4">
                  <p:embed/>
                </p:oleObj>
              </mc:Choice>
              <mc:Fallback>
                <p:oleObj name="Equation" r:id="rId4" imgW="4368800" imgH="5080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94" y="3158070"/>
                        <a:ext cx="8470136" cy="976219"/>
                      </a:xfrm>
                      <a:prstGeom prst="rect">
                        <a:avLst/>
                      </a:prstGeom>
                      <a:noFill/>
                    </p:spPr>
                  </p:pic>
                </p:oleObj>
              </mc:Fallback>
            </mc:AlternateContent>
          </a:graphicData>
        </a:graphic>
      </p:graphicFrame>
      <p:sp>
        <p:nvSpPr>
          <p:cNvPr id="4" name="矩形 3"/>
          <p:cNvSpPr/>
          <p:nvPr/>
        </p:nvSpPr>
        <p:spPr>
          <a:xfrm>
            <a:off x="339077" y="4319215"/>
            <a:ext cx="2624436" cy="461665"/>
          </a:xfrm>
          <a:prstGeom prst="rect">
            <a:avLst/>
          </a:prstGeom>
        </p:spPr>
        <p:txBody>
          <a:bodyPr wrap="none">
            <a:spAutoFit/>
          </a:bodyPr>
          <a:lstStyle/>
          <a:p>
            <a:pPr algn="l"/>
            <a:r>
              <a:rPr lang="en-US" altLang="zh-CN" sz="2400" b="1" dirty="0"/>
              <a:t>α</a:t>
            </a:r>
            <a:r>
              <a:rPr lang="en-US" altLang="zh-CN" sz="2400" b="1" dirty="0" err="1"/>
              <a:t>i</a:t>
            </a:r>
            <a:r>
              <a:rPr lang="en-US" altLang="zh-CN" sz="2400" b="1" dirty="0"/>
              <a:t>是加权项</a:t>
            </a:r>
            <a:r>
              <a:rPr lang="zh-CN" altLang="en-US" sz="2400" b="1" dirty="0"/>
              <a:t>。接着</a:t>
            </a:r>
          </a:p>
        </p:txBody>
      </p:sp>
      <p:graphicFrame>
        <p:nvGraphicFramePr>
          <p:cNvPr id="8" name="对象 7"/>
          <p:cNvGraphicFramePr>
            <a:graphicFrameLocks noChangeAspect="1"/>
          </p:cNvGraphicFramePr>
          <p:nvPr>
            <p:extLst>
              <p:ext uri="{D42A27DB-BD31-4B8C-83A1-F6EECF244321}">
                <p14:modId xmlns:p14="http://schemas.microsoft.com/office/powerpoint/2010/main" val="2796701959"/>
              </p:ext>
            </p:extLst>
          </p:nvPr>
        </p:nvGraphicFramePr>
        <p:xfrm>
          <a:off x="437730" y="4937970"/>
          <a:ext cx="8150576" cy="1592909"/>
        </p:xfrm>
        <a:graphic>
          <a:graphicData uri="http://schemas.openxmlformats.org/presentationml/2006/ole">
            <mc:AlternateContent xmlns:mc="http://schemas.openxmlformats.org/markup-compatibility/2006">
              <mc:Choice xmlns:v="urn:schemas-microsoft-com:vml" Requires="v">
                <p:oleObj spid="_x0000_s144557" name="Equation" r:id="rId6" imgW="5321300" imgH="1041400" progId="Equation.DSMT4">
                  <p:embed/>
                </p:oleObj>
              </mc:Choice>
              <mc:Fallback>
                <p:oleObj name="Equation" r:id="rId6" imgW="5321300" imgH="10414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30" y="4937970"/>
                        <a:ext cx="8150576" cy="1592909"/>
                      </a:xfrm>
                      <a:prstGeom prst="rect">
                        <a:avLst/>
                      </a:prstGeom>
                      <a:noFill/>
                    </p:spPr>
                  </p:pic>
                </p:oleObj>
              </mc:Fallback>
            </mc:AlternateContent>
          </a:graphicData>
        </a:graphic>
      </p:graphicFrame>
      <p:sp>
        <p:nvSpPr>
          <p:cNvPr id="10" name="标题 1"/>
          <p:cNvSpPr txBox="1"/>
          <p:nvPr/>
        </p:nvSpPr>
        <p:spPr bwMode="auto">
          <a:xfrm>
            <a:off x="1858963" y="367803"/>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2700" y="1254088"/>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高斯混合抖动分解方法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76" y="1714776"/>
            <a:ext cx="5256584" cy="5030539"/>
          </a:xfrm>
          <a:prstGeom prst="rect">
            <a:avLst/>
          </a:prstGeom>
        </p:spPr>
      </p:pic>
      <p:sp>
        <p:nvSpPr>
          <p:cNvPr id="2" name="矩形 1"/>
          <p:cNvSpPr/>
          <p:nvPr/>
        </p:nvSpPr>
        <p:spPr>
          <a:xfrm>
            <a:off x="5440576" y="2152553"/>
            <a:ext cx="3715568" cy="4154984"/>
          </a:xfrm>
          <a:prstGeom prst="rect">
            <a:avLst/>
          </a:prstGeom>
        </p:spPr>
        <p:txBody>
          <a:bodyPr wrap="square">
            <a:spAutoFit/>
          </a:bodyPr>
          <a:lstStyle/>
          <a:p>
            <a:r>
              <a:rPr lang="en-US" altLang="zh-CN" sz="2400" b="1" dirty="0"/>
              <a:t>(a)围绕两个连续的位转换的不对称零交叉分布； 阴影区域表示误码率。 </a:t>
            </a:r>
          </a:p>
          <a:p>
            <a:endParaRPr lang="en-US" altLang="zh-CN" sz="2400" b="1" dirty="0"/>
          </a:p>
          <a:p>
            <a:endParaRPr lang="en-US" altLang="zh-CN" sz="2400" b="1" dirty="0"/>
          </a:p>
          <a:p>
            <a:r>
              <a:rPr lang="en-US" altLang="zh-CN" sz="2400" b="1" dirty="0"/>
              <a:t>(b) 每个位转换周围的高斯分布</a:t>
            </a:r>
          </a:p>
          <a:p>
            <a:endParaRPr lang="en-US" altLang="zh-CN" sz="2400" b="1" dirty="0"/>
          </a:p>
          <a:p>
            <a:endParaRPr lang="en-US" altLang="zh-CN" sz="2400" b="1" dirty="0"/>
          </a:p>
          <a:p>
            <a:r>
              <a:rPr lang="en-US" altLang="zh-CN" sz="2400" b="1" dirty="0"/>
              <a:t>(c) </a:t>
            </a:r>
            <a:r>
              <a:rPr lang="en-US" altLang="zh-CN" sz="2400" b="1" dirty="0" err="1"/>
              <a:t>BER是采样瞬间的函数（t</a:t>
            </a:r>
            <a:r>
              <a:rPr lang="en-US" altLang="zh-CN" sz="2400" b="1" dirty="0"/>
              <a:t> = </a:t>
            </a:r>
            <a:r>
              <a:rPr lang="en-US" altLang="zh-CN" sz="2400" b="1" dirty="0" err="1"/>
              <a:t>tTH</a:t>
            </a:r>
            <a:r>
              <a:rPr lang="en-US" altLang="zh-CN" sz="2400" b="1" dirty="0"/>
              <a:t>）。</a:t>
            </a:r>
          </a:p>
        </p:txBody>
      </p:sp>
      <p:sp>
        <p:nvSpPr>
          <p:cNvPr id="6" name="标题 1"/>
          <p:cNvSpPr txBox="1"/>
          <p:nvPr/>
        </p:nvSpPr>
        <p:spPr bwMode="auto">
          <a:xfrm>
            <a:off x="1785913" y="383227"/>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417" y="1279170"/>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高斯混合抖动分解方法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9" name="矩形 8"/>
          <p:cNvSpPr/>
          <p:nvPr/>
        </p:nvSpPr>
        <p:spPr>
          <a:xfrm>
            <a:off x="355310" y="1770210"/>
            <a:ext cx="8551380" cy="461665"/>
          </a:xfrm>
          <a:prstGeom prst="rect">
            <a:avLst/>
          </a:prstGeom>
        </p:spPr>
        <p:txBody>
          <a:bodyPr wrap="square">
            <a:spAutoFit/>
          </a:bodyPr>
          <a:lstStyle/>
          <a:p>
            <a:r>
              <a:rPr lang="en-US" altLang="zh-CN" sz="2400" b="1" dirty="0"/>
              <a:t>低BER水平</a:t>
            </a:r>
            <a:r>
              <a:rPr lang="zh-CN" altLang="en-US" sz="2400" b="1" dirty="0"/>
              <a:t>下：</a:t>
            </a:r>
          </a:p>
        </p:txBody>
      </p:sp>
      <p:graphicFrame>
        <p:nvGraphicFramePr>
          <p:cNvPr id="6" name="对象 5"/>
          <p:cNvGraphicFramePr>
            <a:graphicFrameLocks noChangeAspect="1"/>
          </p:cNvGraphicFramePr>
          <p:nvPr>
            <p:extLst>
              <p:ext uri="{D42A27DB-BD31-4B8C-83A1-F6EECF244321}">
                <p14:modId xmlns:p14="http://schemas.microsoft.com/office/powerpoint/2010/main" val="609456056"/>
              </p:ext>
            </p:extLst>
          </p:nvPr>
        </p:nvGraphicFramePr>
        <p:xfrm>
          <a:off x="494204" y="2370888"/>
          <a:ext cx="7783321" cy="2255238"/>
        </p:xfrm>
        <a:graphic>
          <a:graphicData uri="http://schemas.openxmlformats.org/presentationml/2006/ole">
            <mc:AlternateContent xmlns:mc="http://schemas.openxmlformats.org/markup-compatibility/2006">
              <mc:Choice xmlns:v="urn:schemas-microsoft-com:vml" Requires="v">
                <p:oleObj spid="_x0000_s145495" name="Equation" r:id="rId4" imgW="3594100" imgH="1041400" progId="Equation.DSMT4">
                  <p:embed/>
                </p:oleObj>
              </mc:Choice>
              <mc:Fallback>
                <p:oleObj name="Equation" r:id="rId4" imgW="3594100" imgH="1041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04" y="2370888"/>
                        <a:ext cx="7783321" cy="2255238"/>
                      </a:xfrm>
                      <a:prstGeom prst="rect">
                        <a:avLst/>
                      </a:prstGeom>
                      <a:noFill/>
                    </p:spPr>
                  </p:pic>
                </p:oleObj>
              </mc:Fallback>
            </mc:AlternateContent>
          </a:graphicData>
        </a:graphic>
      </p:graphicFrame>
      <p:sp>
        <p:nvSpPr>
          <p:cNvPr id="7" name="矩形 6"/>
          <p:cNvSpPr/>
          <p:nvPr/>
        </p:nvSpPr>
        <p:spPr>
          <a:xfrm>
            <a:off x="353417" y="4794000"/>
            <a:ext cx="8437165" cy="1569660"/>
          </a:xfrm>
          <a:prstGeom prst="rect">
            <a:avLst/>
          </a:prstGeom>
        </p:spPr>
        <p:txBody>
          <a:bodyPr wrap="square">
            <a:spAutoFit/>
          </a:bodyPr>
          <a:lstStyle/>
          <a:p>
            <a:r>
              <a:rPr lang="en-US" altLang="zh-CN" sz="2400" b="1" dirty="0"/>
              <a:t>tail +和tail–是从1到G的整数，并且tail +也可以等于tail–。 因为一般分布的尾部取决于高斯混合的均值和标准偏差，所以</a:t>
            </a:r>
            <a:r>
              <a:rPr lang="zh-CN" altLang="en-US" sz="2400" b="1" dirty="0"/>
              <a:t>需要一定的精力</a:t>
            </a:r>
            <a:r>
              <a:rPr lang="en-US" altLang="zh-CN" sz="2400" b="1" dirty="0"/>
              <a:t>来确定总抖动分布的每个尾部区域中的主要高斯函数。</a:t>
            </a:r>
          </a:p>
        </p:txBody>
      </p:sp>
      <p:sp>
        <p:nvSpPr>
          <p:cNvPr id="8" name="标题 1"/>
          <p:cNvSpPr txBox="1"/>
          <p:nvPr/>
        </p:nvSpPr>
        <p:spPr bwMode="auto">
          <a:xfrm>
            <a:off x="1621653" y="351654"/>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8494" y="127856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高斯混合抖动分解方法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9" name="矩形 8"/>
          <p:cNvSpPr/>
          <p:nvPr/>
        </p:nvSpPr>
        <p:spPr>
          <a:xfrm>
            <a:off x="355310" y="1770210"/>
            <a:ext cx="8551380" cy="830997"/>
          </a:xfrm>
          <a:prstGeom prst="rect">
            <a:avLst/>
          </a:prstGeom>
        </p:spPr>
        <p:txBody>
          <a:bodyPr wrap="square">
            <a:spAutoFit/>
          </a:bodyPr>
          <a:lstStyle/>
          <a:p>
            <a:r>
              <a:rPr lang="en-US" altLang="zh-CN" sz="2400" b="1" dirty="0"/>
              <a:t>从总抖动中提取RJ和DJ指标。</a:t>
            </a:r>
          </a:p>
          <a:p>
            <a:r>
              <a:rPr lang="en-US" altLang="zh-CN" sz="2400" b="1" dirty="0"/>
              <a:t>DJ定义为定义总分布尾部区域的两个高斯之间的距离</a:t>
            </a:r>
          </a:p>
        </p:txBody>
      </p:sp>
      <p:graphicFrame>
        <p:nvGraphicFramePr>
          <p:cNvPr id="3" name="对象 2"/>
          <p:cNvGraphicFramePr>
            <a:graphicFrameLocks noChangeAspect="1"/>
          </p:cNvGraphicFramePr>
          <p:nvPr>
            <p:extLst>
              <p:ext uri="{D42A27DB-BD31-4B8C-83A1-F6EECF244321}">
                <p14:modId xmlns:p14="http://schemas.microsoft.com/office/powerpoint/2010/main" val="3297892056"/>
              </p:ext>
            </p:extLst>
          </p:nvPr>
        </p:nvGraphicFramePr>
        <p:xfrm>
          <a:off x="2290014" y="2674469"/>
          <a:ext cx="4281529" cy="701285"/>
        </p:xfrm>
        <a:graphic>
          <a:graphicData uri="http://schemas.openxmlformats.org/presentationml/2006/ole">
            <mc:AlternateContent xmlns:mc="http://schemas.openxmlformats.org/markup-compatibility/2006">
              <mc:Choice xmlns:v="urn:schemas-microsoft-com:vml" Requires="v">
                <p:oleObj spid="_x0000_s147629" name="Equation" r:id="rId4" imgW="1473200" imgH="241300" progId="Equation.DSMT4">
                  <p:embed/>
                </p:oleObj>
              </mc:Choice>
              <mc:Fallback>
                <p:oleObj name="Equation" r:id="rId4" imgW="1473200" imgH="241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014" y="2674469"/>
                        <a:ext cx="4281529" cy="701285"/>
                      </a:xfrm>
                      <a:prstGeom prst="rect">
                        <a:avLst/>
                      </a:prstGeom>
                      <a:noFill/>
                    </p:spPr>
                  </p:pic>
                </p:oleObj>
              </mc:Fallback>
            </mc:AlternateContent>
          </a:graphicData>
        </a:graphic>
      </p:graphicFrame>
      <p:sp>
        <p:nvSpPr>
          <p:cNvPr id="4" name="矩形 3"/>
          <p:cNvSpPr/>
          <p:nvPr/>
        </p:nvSpPr>
        <p:spPr>
          <a:xfrm>
            <a:off x="441351" y="3717032"/>
            <a:ext cx="7978854" cy="461665"/>
          </a:xfrm>
          <a:prstGeom prst="rect">
            <a:avLst/>
          </a:prstGeom>
        </p:spPr>
        <p:txBody>
          <a:bodyPr wrap="square">
            <a:spAutoFit/>
          </a:bodyPr>
          <a:lstStyle/>
          <a:p>
            <a:r>
              <a:rPr lang="en-US" altLang="zh-CN" sz="2400" b="1" dirty="0"/>
              <a:t>RJ定义为尾部分布相关标准差的平均值</a:t>
            </a:r>
          </a:p>
        </p:txBody>
      </p:sp>
      <p:graphicFrame>
        <p:nvGraphicFramePr>
          <p:cNvPr id="10" name="对象 9"/>
          <p:cNvGraphicFramePr>
            <a:graphicFrameLocks noChangeAspect="1"/>
          </p:cNvGraphicFramePr>
          <p:nvPr>
            <p:extLst>
              <p:ext uri="{D42A27DB-BD31-4B8C-83A1-F6EECF244321}">
                <p14:modId xmlns:p14="http://schemas.microsoft.com/office/powerpoint/2010/main" val="2128769085"/>
              </p:ext>
            </p:extLst>
          </p:nvPr>
        </p:nvGraphicFramePr>
        <p:xfrm>
          <a:off x="2290014" y="4402243"/>
          <a:ext cx="4425502" cy="1162632"/>
        </p:xfrm>
        <a:graphic>
          <a:graphicData uri="http://schemas.openxmlformats.org/presentationml/2006/ole">
            <mc:AlternateContent xmlns:mc="http://schemas.openxmlformats.org/markup-compatibility/2006">
              <mc:Choice xmlns:v="urn:schemas-microsoft-com:vml" Requires="v">
                <p:oleObj spid="_x0000_s147630" name="Equation" r:id="rId6" imgW="1497965" imgH="393700" progId="Equation.DSMT4">
                  <p:embed/>
                </p:oleObj>
              </mc:Choice>
              <mc:Fallback>
                <p:oleObj name="Equation" r:id="rId6" imgW="1497965"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0014" y="4402243"/>
                        <a:ext cx="4425502" cy="1162632"/>
                      </a:xfrm>
                      <a:prstGeom prst="rect">
                        <a:avLst/>
                      </a:prstGeom>
                      <a:noFill/>
                    </p:spPr>
                  </p:pic>
                </p:oleObj>
              </mc:Fallback>
            </mc:AlternateContent>
          </a:graphicData>
        </a:graphic>
      </p:graphicFrame>
      <p:sp>
        <p:nvSpPr>
          <p:cNvPr id="8" name="标题 1"/>
          <p:cNvSpPr txBox="1"/>
          <p:nvPr/>
        </p:nvSpPr>
        <p:spPr bwMode="auto">
          <a:xfrm>
            <a:off x="1644885" y="459685"/>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7912" y="1216265"/>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sym typeface="+mn-ea"/>
              </a:rPr>
              <a:t>高斯混合抖动分解方法</a:t>
            </a:r>
            <a:endParaRPr lang="zh-CN" altLang="en-US" sz="2400" b="1" baseline="-25000" dirty="0">
              <a:solidFill>
                <a:srgbClr val="7030A0"/>
              </a:solidFill>
              <a:latin typeface="Comic Sans MS" panose="030F0702030302020204" pitchFamily="66" charset="0"/>
              <a:ea typeface="隶书" panose="02010509060101010101" pitchFamily="49" charset="-122"/>
              <a:cs typeface="+mj-cs"/>
            </a:endParaRPr>
          </a:p>
        </p:txBody>
      </p:sp>
      <p:sp>
        <p:nvSpPr>
          <p:cNvPr id="9" name="矩形 8"/>
          <p:cNvSpPr/>
          <p:nvPr/>
        </p:nvSpPr>
        <p:spPr>
          <a:xfrm>
            <a:off x="353328" y="2366684"/>
            <a:ext cx="8551380" cy="398780"/>
          </a:xfrm>
          <a:prstGeom prst="rect">
            <a:avLst/>
          </a:prstGeom>
        </p:spPr>
        <p:txBody>
          <a:bodyPr wrap="square">
            <a:spAutoFit/>
          </a:bodyPr>
          <a:lstStyle/>
          <a:p>
            <a:r>
              <a:rPr lang="en-US" altLang="zh-CN" sz="2000" b="1" dirty="0"/>
              <a:t> t</a:t>
            </a:r>
            <a:r>
              <a:rPr lang="en-US" altLang="zh-CN" sz="2000" b="1" baseline="-25000" dirty="0"/>
              <a:t>TH</a:t>
            </a:r>
            <a:r>
              <a:rPr lang="en-US" altLang="zh-CN" sz="2000" b="1" dirty="0"/>
              <a:t>,</a:t>
            </a:r>
            <a:r>
              <a:rPr lang="en-US" altLang="zh-CN" sz="2000" b="1" baseline="-25000" dirty="0"/>
              <a:t>1</a:t>
            </a:r>
            <a:r>
              <a:rPr lang="en-US" altLang="zh-CN" sz="2000" b="1" dirty="0"/>
              <a:t> </a:t>
            </a:r>
            <a:r>
              <a:rPr lang="zh-CN" altLang="en-US" sz="2000" b="1" dirty="0"/>
              <a:t>和</a:t>
            </a:r>
            <a:r>
              <a:rPr lang="en-US" altLang="zh-CN" sz="2000" b="1" baseline="-25000" dirty="0"/>
              <a:t>tTH,2 </a:t>
            </a:r>
            <a:r>
              <a:rPr lang="en-US" altLang="zh-CN" sz="2000" b="1" dirty="0"/>
              <a:t>对应于所需BER级别BERD的采样时刻</a:t>
            </a:r>
          </a:p>
        </p:txBody>
      </p:sp>
      <p:graphicFrame>
        <p:nvGraphicFramePr>
          <p:cNvPr id="12" name="对象 11"/>
          <p:cNvGraphicFramePr>
            <a:graphicFrameLocks noChangeAspect="1"/>
          </p:cNvGraphicFramePr>
          <p:nvPr>
            <p:extLst>
              <p:ext uri="{D42A27DB-BD31-4B8C-83A1-F6EECF244321}">
                <p14:modId xmlns:p14="http://schemas.microsoft.com/office/powerpoint/2010/main" val="3983111079"/>
              </p:ext>
            </p:extLst>
          </p:nvPr>
        </p:nvGraphicFramePr>
        <p:xfrm>
          <a:off x="1115616" y="1786965"/>
          <a:ext cx="2664296" cy="512365"/>
        </p:xfrm>
        <a:graphic>
          <a:graphicData uri="http://schemas.openxmlformats.org/presentationml/2006/ole">
            <mc:AlternateContent xmlns:mc="http://schemas.openxmlformats.org/markup-compatibility/2006">
              <mc:Choice xmlns:v="urn:schemas-microsoft-com:vml" Requires="v">
                <p:oleObj spid="_x0000_s148733" name="Equation" r:id="rId4" imgW="1320165" imgH="254000" progId="Equation.DSMT4">
                  <p:embed/>
                </p:oleObj>
              </mc:Choice>
              <mc:Fallback>
                <p:oleObj name="Equation" r:id="rId4" imgW="1320165" imgH="254000" progId="Equation.DSMT4">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786965"/>
                        <a:ext cx="2664296" cy="512365"/>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30646153"/>
              </p:ext>
            </p:extLst>
          </p:nvPr>
        </p:nvGraphicFramePr>
        <p:xfrm>
          <a:off x="2082728" y="2852936"/>
          <a:ext cx="4978543" cy="1922408"/>
        </p:xfrm>
        <a:graphic>
          <a:graphicData uri="http://schemas.openxmlformats.org/presentationml/2006/ole">
            <mc:AlternateContent xmlns:mc="http://schemas.openxmlformats.org/markup-compatibility/2006">
              <mc:Choice xmlns:v="urn:schemas-microsoft-com:vml" Requires="v">
                <p:oleObj spid="_x0000_s148734" name="Equation" r:id="rId6" imgW="2565400" imgH="990600" progId="Equation.DSMT4">
                  <p:embed/>
                </p:oleObj>
              </mc:Choice>
              <mc:Fallback>
                <p:oleObj name="Equation" r:id="rId6" imgW="2565400" imgH="990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2728" y="2852936"/>
                        <a:ext cx="4978543" cy="192240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7089899"/>
              </p:ext>
            </p:extLst>
          </p:nvPr>
        </p:nvGraphicFramePr>
        <p:xfrm>
          <a:off x="214414" y="4941168"/>
          <a:ext cx="8833171" cy="920640"/>
        </p:xfrm>
        <a:graphic>
          <a:graphicData uri="http://schemas.openxmlformats.org/presentationml/2006/ole">
            <mc:AlternateContent xmlns:mc="http://schemas.openxmlformats.org/markup-compatibility/2006">
              <mc:Choice xmlns:v="urn:schemas-microsoft-com:vml" Requires="v">
                <p:oleObj spid="_x0000_s148735" name="Equation" r:id="rId8" imgW="4648200" imgH="482600" progId="Equation.DSMT4">
                  <p:embed/>
                </p:oleObj>
              </mc:Choice>
              <mc:Fallback>
                <p:oleObj name="Equation" r:id="rId8" imgW="4648200" imgH="4826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414" y="4941168"/>
                        <a:ext cx="8833171" cy="920640"/>
                      </a:xfrm>
                      <a:prstGeom prst="rect">
                        <a:avLst/>
                      </a:prstGeom>
                      <a:noFill/>
                    </p:spPr>
                  </p:pic>
                </p:oleObj>
              </mc:Fallback>
            </mc:AlternateContent>
          </a:graphicData>
        </a:graphic>
      </p:graphicFrame>
      <p:sp>
        <p:nvSpPr>
          <p:cNvPr id="11" name="矩形 10"/>
          <p:cNvSpPr/>
          <p:nvPr/>
        </p:nvSpPr>
        <p:spPr>
          <a:xfrm>
            <a:off x="359502" y="5949280"/>
            <a:ext cx="8456955" cy="830997"/>
          </a:xfrm>
          <a:prstGeom prst="rect">
            <a:avLst/>
          </a:prstGeom>
        </p:spPr>
        <p:txBody>
          <a:bodyPr wrap="square">
            <a:spAutoFit/>
          </a:bodyPr>
          <a:lstStyle/>
          <a:p>
            <a:r>
              <a:rPr lang="en-US" altLang="zh-CN" sz="2400" b="1" dirty="0" err="1">
                <a:solidFill>
                  <a:srgbClr val="FF0000"/>
                </a:solidFill>
              </a:rPr>
              <a:t>剩下的任务是确定模型参数μtail</a:t>
            </a:r>
            <a:r>
              <a:rPr lang="en-US" altLang="zh-CN" sz="2400" b="1" dirty="0">
                <a:solidFill>
                  <a:srgbClr val="FF0000"/>
                </a:solidFill>
              </a:rPr>
              <a:t>–，</a:t>
            </a:r>
            <a:r>
              <a:rPr lang="en-US" altLang="zh-CN" sz="2400" b="1" dirty="0" err="1">
                <a:solidFill>
                  <a:srgbClr val="FF0000"/>
                </a:solidFill>
              </a:rPr>
              <a:t>μtail</a:t>
            </a:r>
            <a:r>
              <a:rPr lang="en-US" altLang="zh-CN" sz="2400" b="1" dirty="0">
                <a:solidFill>
                  <a:srgbClr val="FF0000"/>
                </a:solidFill>
              </a:rPr>
              <a:t>+，</a:t>
            </a:r>
            <a:r>
              <a:rPr lang="en-US" altLang="zh-CN" sz="2400" b="1" dirty="0" err="1">
                <a:solidFill>
                  <a:srgbClr val="FF0000"/>
                </a:solidFill>
              </a:rPr>
              <a:t>σtail</a:t>
            </a:r>
            <a:r>
              <a:rPr lang="en-US" altLang="zh-CN" sz="2400" b="1" dirty="0">
                <a:solidFill>
                  <a:srgbClr val="FF0000"/>
                </a:solidFill>
              </a:rPr>
              <a:t>–，</a:t>
            </a:r>
            <a:r>
              <a:rPr lang="en-US" altLang="zh-CN" sz="2400" b="1" dirty="0" err="1">
                <a:solidFill>
                  <a:srgbClr val="FF0000"/>
                </a:solidFill>
              </a:rPr>
              <a:t>σtail+以及加权系数</a:t>
            </a:r>
            <a:r>
              <a:rPr lang="en-US" altLang="zh-CN" sz="2400" b="1" dirty="0">
                <a:solidFill>
                  <a:srgbClr val="FF0000"/>
                </a:solidFill>
              </a:rPr>
              <a:t>αtail–和αtail+</a:t>
            </a:r>
          </a:p>
        </p:txBody>
      </p:sp>
      <p:sp>
        <p:nvSpPr>
          <p:cNvPr id="10" name="标题 1"/>
          <p:cNvSpPr txBox="1"/>
          <p:nvPr/>
        </p:nvSpPr>
        <p:spPr bwMode="auto">
          <a:xfrm>
            <a:off x="1619671" y="355013"/>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48400" y="1317717"/>
            <a:ext cx="7285038" cy="5469965"/>
          </a:xfrm>
          <a:prstGeom prst="rect">
            <a:avLst/>
          </a:prstGeom>
        </p:spPr>
      </p:pic>
      <p:sp>
        <p:nvSpPr>
          <p:cNvPr id="4" name="标题 1"/>
          <p:cNvSpPr txBox="1"/>
          <p:nvPr/>
        </p:nvSpPr>
        <p:spPr bwMode="auto">
          <a:xfrm>
            <a:off x="1547664" y="332656"/>
            <a:ext cx="7285037" cy="998091"/>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5.6.</a:t>
            </a:r>
            <a:r>
              <a:rPr lang="zh-CN" altLang="en-US" sz="3600" dirty="0">
                <a:solidFill>
                  <a:srgbClr val="990000"/>
                </a:solidFill>
                <a:latin typeface="Comic Sans MS" panose="030F0702030302020204" pitchFamily="66" charset="0"/>
                <a:ea typeface="隶书" panose="02010509060101010101" pitchFamily="49" charset="-122"/>
                <a:sym typeface="+mn-ea"/>
              </a:rPr>
              <a:t>加快生产中</a:t>
            </a:r>
            <a:r>
              <a:rPr lang="en-US" altLang="zh-CN" sz="3600" dirty="0">
                <a:solidFill>
                  <a:srgbClr val="990000"/>
                </a:solidFill>
                <a:latin typeface="Comic Sans MS" panose="030F0702030302020204" pitchFamily="66" charset="0"/>
                <a:ea typeface="隶书" panose="02010509060101010101" pitchFamily="49" charset="-122"/>
                <a:sym typeface="+mn-ea"/>
              </a:rPr>
              <a:t>BER</a:t>
            </a:r>
            <a:r>
              <a:rPr lang="zh-CN" altLang="en-US" sz="3600" dirty="0">
                <a:solidFill>
                  <a:srgbClr val="990000"/>
                </a:solidFill>
                <a:latin typeface="Comic Sans MS" panose="030F0702030302020204" pitchFamily="66" charset="0"/>
                <a:ea typeface="隶书" panose="02010509060101010101" pitchFamily="49" charset="-122"/>
                <a:sym typeface="+mn-ea"/>
              </a:rPr>
              <a:t>测试的方法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411760" y="12069"/>
            <a:ext cx="6721524" cy="854075"/>
          </a:xfrm>
          <a:noFill/>
        </p:spPr>
        <p:txBody>
          <a:bodyPr anchor="ctr"/>
          <a:lstStyle/>
          <a:p>
            <a:pPr marL="342900" indent="-342900" algn="ctr"/>
            <a:r>
              <a:rPr lang="en-US" altLang="zh-CN" sz="3600" dirty="0">
                <a:solidFill>
                  <a:srgbClr val="990000"/>
                </a:solidFill>
                <a:latin typeface="Comic Sans MS" panose="030F0702030302020204" pitchFamily="66" charset="0"/>
                <a:ea typeface="隶书" panose="02010509060101010101" pitchFamily="49" charset="-122"/>
              </a:rPr>
              <a:t>5.7.确定性抖动分解</a:t>
            </a:r>
          </a:p>
        </p:txBody>
      </p:sp>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周期和正弦抖动（PJ / SJ）</a:t>
            </a:r>
          </a:p>
        </p:txBody>
      </p:sp>
      <p:sp>
        <p:nvSpPr>
          <p:cNvPr id="2" name="矩形 1"/>
          <p:cNvSpPr/>
          <p:nvPr/>
        </p:nvSpPr>
        <p:spPr>
          <a:xfrm>
            <a:off x="381779" y="1578141"/>
            <a:ext cx="8568952" cy="830997"/>
          </a:xfrm>
          <a:prstGeom prst="rect">
            <a:avLst/>
          </a:prstGeom>
        </p:spPr>
        <p:txBody>
          <a:bodyPr wrap="square">
            <a:spAutoFit/>
          </a:bodyPr>
          <a:lstStyle/>
          <a:p>
            <a:r>
              <a:rPr lang="en-US" altLang="zh-CN" sz="2400" b="1" dirty="0"/>
              <a:t>串行通信链路的周期抖动(PJ)定义为类时钟输出信号在周期时间上的偏差。</a:t>
            </a:r>
          </a:p>
        </p:txBody>
      </p:sp>
      <p:sp>
        <p:nvSpPr>
          <p:cNvPr id="3" name="矩形 2"/>
          <p:cNvSpPr/>
          <p:nvPr/>
        </p:nvSpPr>
        <p:spPr>
          <a:xfrm>
            <a:off x="328434" y="2636912"/>
            <a:ext cx="8118648" cy="1200329"/>
          </a:xfrm>
          <a:prstGeom prst="rect">
            <a:avLst/>
          </a:prstGeom>
        </p:spPr>
        <p:txBody>
          <a:bodyPr wrap="square">
            <a:spAutoFit/>
          </a:bodyPr>
          <a:lstStyle/>
          <a:p>
            <a:r>
              <a:rPr lang="en-US" altLang="zh-CN" sz="2400" b="1" dirty="0"/>
              <a:t>假设捕获了有关信号的N个时间差值序列和对应于零交叉时间的参考时钟，并将其存储在向量J[n]中，其中n = 1，…，N</a:t>
            </a:r>
          </a:p>
        </p:txBody>
      </p:sp>
      <p:sp>
        <p:nvSpPr>
          <p:cNvPr id="6" name="矩形 5"/>
          <p:cNvSpPr/>
          <p:nvPr/>
        </p:nvSpPr>
        <p:spPr>
          <a:xfrm>
            <a:off x="328434" y="4149080"/>
            <a:ext cx="7344816" cy="830997"/>
          </a:xfrm>
          <a:prstGeom prst="rect">
            <a:avLst/>
          </a:prstGeom>
        </p:spPr>
        <p:txBody>
          <a:bodyPr wrap="square">
            <a:spAutoFit/>
          </a:bodyPr>
          <a:lstStyle/>
          <a:p>
            <a:r>
              <a:rPr lang="en-US" altLang="zh-CN" sz="2400" b="1" dirty="0" err="1"/>
              <a:t>如果我们假设PJ分量占主导地位（即PJ大于RJ</a:t>
            </a:r>
            <a:r>
              <a:rPr lang="en-US" altLang="zh-CN" sz="2400" b="1" dirty="0"/>
              <a:t>），</a:t>
            </a:r>
            <a:r>
              <a:rPr lang="en-US" altLang="zh-CN" sz="2400" b="1" dirty="0" err="1"/>
              <a:t>则此数据集的标准偏差σJ表示PJ分量的RMS值</a:t>
            </a:r>
            <a:r>
              <a:rPr lang="zh-CN" altLang="en-US" sz="2400" b="1" dirty="0"/>
              <a:t>。</a:t>
            </a:r>
            <a:r>
              <a:rPr lang="en-US" altLang="zh-CN" sz="2400" b="1" dirty="0"/>
              <a:t> </a:t>
            </a:r>
            <a:endParaRPr lang="zh-CN" altLang="en-US" sz="2400" b="1" dirty="0"/>
          </a:p>
        </p:txBody>
      </p:sp>
      <p:graphicFrame>
        <p:nvGraphicFramePr>
          <p:cNvPr id="8" name="对象 7"/>
          <p:cNvGraphicFramePr>
            <a:graphicFrameLocks noChangeAspect="1"/>
          </p:cNvGraphicFramePr>
          <p:nvPr/>
        </p:nvGraphicFramePr>
        <p:xfrm>
          <a:off x="381779" y="5445223"/>
          <a:ext cx="3744416" cy="947382"/>
        </p:xfrm>
        <a:graphic>
          <a:graphicData uri="http://schemas.openxmlformats.org/presentationml/2006/ole">
            <mc:AlternateContent xmlns:mc="http://schemas.openxmlformats.org/markup-compatibility/2006">
              <mc:Choice xmlns:v="urn:schemas-microsoft-com:vml" Requires="v">
                <p:oleObj spid="_x0000_s149663" name="Equation" r:id="rId4" imgW="2108200" imgH="533400" progId="Equation.DSMT4">
                  <p:embed/>
                </p:oleObj>
              </mc:Choice>
              <mc:Fallback>
                <p:oleObj name="Equation" r:id="rId4" imgW="2108200" imgH="533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779" y="5445223"/>
                        <a:ext cx="3744416" cy="94738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796136" y="5682176"/>
          <a:ext cx="1728192" cy="473477"/>
        </p:xfrm>
        <a:graphic>
          <a:graphicData uri="http://schemas.openxmlformats.org/presentationml/2006/ole">
            <mc:AlternateContent xmlns:mc="http://schemas.openxmlformats.org/markup-compatibility/2006">
              <mc:Choice xmlns:v="urn:schemas-microsoft-com:vml" Requires="v">
                <p:oleObj spid="_x0000_s149664" name="Equation" r:id="rId6" imgW="926465" imgH="254000" progId="Equation.DSMT4">
                  <p:embed/>
                </p:oleObj>
              </mc:Choice>
              <mc:Fallback>
                <p:oleObj name="Equation" r:id="rId6" imgW="926465" imgH="254000"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136" y="5682176"/>
                        <a:ext cx="1728192" cy="473477"/>
                      </a:xfrm>
                      <a:prstGeom prst="rect">
                        <a:avLst/>
                      </a:prstGeom>
                      <a:noFill/>
                    </p:spPr>
                  </p:pic>
                </p:oleObj>
              </mc:Fallback>
            </mc:AlternateContent>
          </a:graphicData>
        </a:graphic>
      </p:graphicFrame>
    </p:spTree>
  </p:cSld>
  <p:clrMapOvr>
    <a:masterClrMapping/>
  </p:clrMapOvr>
  <p:transition spd="slow">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722" y="1211377"/>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rPr>
              <a:t>周期和正弦抖动（PJ / SJ）</a:t>
            </a:r>
          </a:p>
        </p:txBody>
      </p:sp>
      <p:sp>
        <p:nvSpPr>
          <p:cNvPr id="2" name="矩形 1"/>
          <p:cNvSpPr/>
          <p:nvPr/>
        </p:nvSpPr>
        <p:spPr>
          <a:xfrm>
            <a:off x="355310" y="1904568"/>
            <a:ext cx="8568952" cy="461665"/>
          </a:xfrm>
          <a:prstGeom prst="rect">
            <a:avLst/>
          </a:prstGeom>
        </p:spPr>
        <p:txBody>
          <a:bodyPr wrap="square">
            <a:spAutoFit/>
          </a:bodyPr>
          <a:lstStyle/>
          <a:p>
            <a:r>
              <a:rPr lang="en-US" altLang="zh-CN" sz="2400" b="1" dirty="0"/>
              <a:t>周期抖动定义为相邻位跳变之间的一阶时间差</a:t>
            </a:r>
          </a:p>
        </p:txBody>
      </p:sp>
      <p:graphicFrame>
        <p:nvGraphicFramePr>
          <p:cNvPr id="10" name="对象 9"/>
          <p:cNvGraphicFramePr>
            <a:graphicFrameLocks noChangeAspect="1"/>
          </p:cNvGraphicFramePr>
          <p:nvPr>
            <p:extLst>
              <p:ext uri="{D42A27DB-BD31-4B8C-83A1-F6EECF244321}">
                <p14:modId xmlns:p14="http://schemas.microsoft.com/office/powerpoint/2010/main" val="2468810075"/>
              </p:ext>
            </p:extLst>
          </p:nvPr>
        </p:nvGraphicFramePr>
        <p:xfrm>
          <a:off x="2195736" y="2797824"/>
          <a:ext cx="3991766" cy="631176"/>
        </p:xfrm>
        <a:graphic>
          <a:graphicData uri="http://schemas.openxmlformats.org/presentationml/2006/ole">
            <mc:AlternateContent xmlns:mc="http://schemas.openxmlformats.org/markup-compatibility/2006">
              <mc:Choice xmlns:v="urn:schemas-microsoft-com:vml" Requires="v">
                <p:oleObj spid="_x0000_s151714" name="Equation" r:id="rId4" imgW="1485900" imgH="228600" progId="Equation.DSMT4">
                  <p:embed/>
                </p:oleObj>
              </mc:Choice>
              <mc:Fallback>
                <p:oleObj name="Equation" r:id="rId4" imgW="14859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797824"/>
                        <a:ext cx="3991766" cy="631176"/>
                      </a:xfrm>
                      <a:prstGeom prst="rect">
                        <a:avLst/>
                      </a:prstGeom>
                      <a:noFill/>
                    </p:spPr>
                  </p:pic>
                </p:oleObj>
              </mc:Fallback>
            </mc:AlternateContent>
          </a:graphicData>
        </a:graphic>
      </p:graphicFrame>
      <p:sp>
        <p:nvSpPr>
          <p:cNvPr id="11" name="矩形 10"/>
          <p:cNvSpPr/>
          <p:nvPr/>
        </p:nvSpPr>
        <p:spPr>
          <a:xfrm>
            <a:off x="355310" y="3892003"/>
            <a:ext cx="8385068" cy="461665"/>
          </a:xfrm>
          <a:prstGeom prst="rect">
            <a:avLst/>
          </a:prstGeom>
        </p:spPr>
        <p:txBody>
          <a:bodyPr wrap="square">
            <a:spAutoFit/>
          </a:bodyPr>
          <a:lstStyle/>
          <a:p>
            <a:r>
              <a:rPr lang="en-US" altLang="zh-CN" sz="2400" b="1" dirty="0"/>
              <a:t>将周期抖动序列与时间抖动序列进行z变换并替换物理频率</a:t>
            </a:r>
          </a:p>
        </p:txBody>
      </p:sp>
      <p:graphicFrame>
        <p:nvGraphicFramePr>
          <p:cNvPr id="13" name="对象 12"/>
          <p:cNvGraphicFramePr>
            <a:graphicFrameLocks noChangeAspect="1"/>
          </p:cNvGraphicFramePr>
          <p:nvPr>
            <p:extLst>
              <p:ext uri="{D42A27DB-BD31-4B8C-83A1-F6EECF244321}">
                <p14:modId xmlns:p14="http://schemas.microsoft.com/office/powerpoint/2010/main" val="2132605537"/>
              </p:ext>
            </p:extLst>
          </p:nvPr>
        </p:nvGraphicFramePr>
        <p:xfrm>
          <a:off x="585597" y="5170319"/>
          <a:ext cx="8156821" cy="634772"/>
        </p:xfrm>
        <a:graphic>
          <a:graphicData uri="http://schemas.openxmlformats.org/presentationml/2006/ole">
            <mc:AlternateContent xmlns:mc="http://schemas.openxmlformats.org/markup-compatibility/2006">
              <mc:Choice xmlns:v="urn:schemas-microsoft-com:vml" Requires="v">
                <p:oleObj spid="_x0000_s151715" name="Equation" r:id="rId6" imgW="3263900" imgH="254000" progId="Equation.DSMT4">
                  <p:embed/>
                </p:oleObj>
              </mc:Choice>
              <mc:Fallback>
                <p:oleObj name="Equation" r:id="rId6" imgW="3263900" imgH="2540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597" y="5170319"/>
                        <a:ext cx="8156821" cy="634772"/>
                      </a:xfrm>
                      <a:prstGeom prst="rect">
                        <a:avLst/>
                      </a:prstGeom>
                      <a:noFill/>
                    </p:spPr>
                  </p:pic>
                </p:oleObj>
              </mc:Fallback>
            </mc:AlternateContent>
          </a:graphicData>
        </a:graphic>
      </p:graphicFrame>
      <p:sp>
        <p:nvSpPr>
          <p:cNvPr id="8" name="标题 1"/>
          <p:cNvSpPr txBox="1"/>
          <p:nvPr/>
        </p:nvSpPr>
        <p:spPr bwMode="auto">
          <a:xfrm>
            <a:off x="2483768" y="12069"/>
            <a:ext cx="6649516"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7030A0"/>
                </a:solidFill>
                <a:latin typeface="Comic Sans MS" panose="030F0702030302020204" pitchFamily="66" charset="0"/>
                <a:ea typeface="隶书" panose="02010509060101010101" pitchFamily="49" charset="-122"/>
                <a:cs typeface="+mj-cs"/>
              </a:rPr>
              <a:t>周期和正弦抖动（PJ / SJ）</a:t>
            </a:r>
          </a:p>
        </p:txBody>
      </p:sp>
      <p:sp>
        <p:nvSpPr>
          <p:cNvPr id="2" name="矩形 1"/>
          <p:cNvSpPr/>
          <p:nvPr/>
        </p:nvSpPr>
        <p:spPr>
          <a:xfrm>
            <a:off x="355310" y="1774516"/>
            <a:ext cx="8568952" cy="830997"/>
          </a:xfrm>
          <a:prstGeom prst="rect">
            <a:avLst/>
          </a:prstGeom>
        </p:spPr>
        <p:txBody>
          <a:bodyPr wrap="square">
            <a:spAutoFit/>
          </a:bodyPr>
          <a:lstStyle/>
          <a:p>
            <a:r>
              <a:rPr lang="en-US" altLang="zh-CN" sz="2400" b="1" dirty="0"/>
              <a:t>识别PJ分量的一种更明确的方法是对抖动时间序列J进行FFT分析，该方法不假设PJ分量相对于RJ分量的相对强度</a:t>
            </a:r>
            <a:r>
              <a:rPr lang="zh-CN" altLang="en-US" sz="2400" b="1" dirty="0"/>
              <a:t>。</a:t>
            </a:r>
          </a:p>
        </p:txBody>
      </p:sp>
      <p:graphicFrame>
        <p:nvGraphicFramePr>
          <p:cNvPr id="4" name="对象 3"/>
          <p:cNvGraphicFramePr>
            <a:graphicFrameLocks noChangeAspect="1"/>
          </p:cNvGraphicFramePr>
          <p:nvPr>
            <p:extLst>
              <p:ext uri="{D42A27DB-BD31-4B8C-83A1-F6EECF244321}">
                <p14:modId xmlns:p14="http://schemas.microsoft.com/office/powerpoint/2010/main" val="2714457777"/>
              </p:ext>
            </p:extLst>
          </p:nvPr>
        </p:nvGraphicFramePr>
        <p:xfrm>
          <a:off x="1259632" y="3336720"/>
          <a:ext cx="2547595" cy="1024291"/>
        </p:xfrm>
        <a:graphic>
          <a:graphicData uri="http://schemas.openxmlformats.org/presentationml/2006/ole">
            <mc:AlternateContent xmlns:mc="http://schemas.openxmlformats.org/markup-compatibility/2006">
              <mc:Choice xmlns:v="urn:schemas-microsoft-com:vml" Requires="v">
                <p:oleObj spid="_x0000_s152735" name="Equation" r:id="rId4" imgW="1231265" imgH="495300" progId="Equation.DSMT4">
                  <p:embed/>
                </p:oleObj>
              </mc:Choice>
              <mc:Fallback>
                <p:oleObj name="Equation" r:id="rId4" imgW="1231265" imgH="495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3336720"/>
                        <a:ext cx="2547595" cy="1024291"/>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10697193"/>
              </p:ext>
            </p:extLst>
          </p:nvPr>
        </p:nvGraphicFramePr>
        <p:xfrm>
          <a:off x="4283968" y="2852936"/>
          <a:ext cx="4551232" cy="1944216"/>
        </p:xfrm>
        <a:graphic>
          <a:graphicData uri="http://schemas.openxmlformats.org/presentationml/2006/ole">
            <mc:AlternateContent xmlns:mc="http://schemas.openxmlformats.org/markup-compatibility/2006">
              <mc:Choice xmlns:v="urn:schemas-microsoft-com:vml" Requires="v">
                <p:oleObj spid="_x0000_s152736" name="Equation" r:id="rId6" imgW="2616200" imgH="1117600" progId="Equation.DSMT4">
                  <p:embed/>
                </p:oleObj>
              </mc:Choice>
              <mc:Fallback>
                <p:oleObj name="Equation" r:id="rId6" imgW="2616200" imgH="1117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2852936"/>
                        <a:ext cx="4551232" cy="1944216"/>
                      </a:xfrm>
                      <a:prstGeom prst="rect">
                        <a:avLst/>
                      </a:prstGeom>
                      <a:noFill/>
                    </p:spPr>
                  </p:pic>
                </p:oleObj>
              </mc:Fallback>
            </mc:AlternateContent>
          </a:graphicData>
        </a:graphic>
      </p:graphicFrame>
      <p:sp>
        <p:nvSpPr>
          <p:cNvPr id="8" name="矩形 7"/>
          <p:cNvSpPr/>
          <p:nvPr/>
        </p:nvSpPr>
        <p:spPr>
          <a:xfrm>
            <a:off x="611560" y="5013176"/>
            <a:ext cx="8142381" cy="1200329"/>
          </a:xfrm>
          <a:prstGeom prst="rect">
            <a:avLst/>
          </a:prstGeom>
        </p:spPr>
        <p:txBody>
          <a:bodyPr wrap="square">
            <a:spAutoFit/>
          </a:bodyPr>
          <a:lstStyle/>
          <a:p>
            <a:r>
              <a:rPr lang="en-US" altLang="zh-CN" sz="2400" b="1" dirty="0"/>
              <a:t>如果我们用向量XJ表示周期抖动频率变换（使用我们通常的表示法），并将包含周期性抖动基波的FFT bin标识为bin MPJ和相应的谐波数HPJ</a:t>
            </a:r>
            <a:endParaRPr lang="zh-CN" altLang="en-US" sz="2400" b="1" dirty="0"/>
          </a:p>
        </p:txBody>
      </p:sp>
      <p:sp>
        <p:nvSpPr>
          <p:cNvPr id="9" name="标题 1"/>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1052736"/>
            <a:ext cx="5544616" cy="461665"/>
          </a:xfrm>
          <a:prstGeom prst="rect">
            <a:avLst/>
          </a:prstGeom>
        </p:spPr>
        <p:txBody>
          <a:bodyPr wrap="square">
            <a:spAutoFit/>
          </a:bodyPr>
          <a:lstStyle/>
          <a:p>
            <a:r>
              <a:rPr lang="en-US" altLang="zh-CN" sz="2400" b="1" dirty="0"/>
              <a:t>为了更定量地测量抖动</a:t>
            </a:r>
            <a:r>
              <a:rPr lang="zh-CN" altLang="en-US" sz="2400" b="1" dirty="0"/>
              <a:t>，有：</a:t>
            </a:r>
          </a:p>
        </p:txBody>
      </p:sp>
      <p:grpSp>
        <p:nvGrpSpPr>
          <p:cNvPr id="10" name="组合 9"/>
          <p:cNvGrpSpPr/>
          <p:nvPr/>
        </p:nvGrpSpPr>
        <p:grpSpPr>
          <a:xfrm>
            <a:off x="1722231" y="1593047"/>
            <a:ext cx="5514065" cy="790652"/>
            <a:chOff x="1206161" y="1593047"/>
            <a:chExt cx="5514065" cy="790652"/>
          </a:xfrm>
        </p:grpSpPr>
        <p:graphicFrame>
          <p:nvGraphicFramePr>
            <p:cNvPr id="6" name="对象 5"/>
            <p:cNvGraphicFramePr>
              <a:graphicFrameLocks noChangeAspect="1"/>
            </p:cNvGraphicFramePr>
            <p:nvPr/>
          </p:nvGraphicFramePr>
          <p:xfrm>
            <a:off x="1206161" y="1593047"/>
            <a:ext cx="1691117" cy="790652"/>
          </p:xfrm>
          <a:graphic>
            <a:graphicData uri="http://schemas.openxmlformats.org/presentationml/2006/ole">
              <mc:AlternateContent xmlns:mc="http://schemas.openxmlformats.org/markup-compatibility/2006">
                <mc:Choice xmlns:v="urn:schemas-microsoft-com:vml" Requires="v">
                  <p:oleObj spid="_x0000_s182349" name="Equation" r:id="rId3" imgW="977900" imgH="431800" progId="Equation.DSMT4">
                    <p:embed/>
                  </p:oleObj>
                </mc:Choice>
                <mc:Fallback>
                  <p:oleObj name="Equation" r:id="rId3" imgW="9779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161" y="1593047"/>
                          <a:ext cx="1691117" cy="79065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007850" y="1593047"/>
            <a:ext cx="2712376" cy="790652"/>
          </p:xfrm>
          <a:graphic>
            <a:graphicData uri="http://schemas.openxmlformats.org/presentationml/2006/ole">
              <mc:AlternateContent xmlns:mc="http://schemas.openxmlformats.org/markup-compatibility/2006">
                <mc:Choice xmlns:v="urn:schemas-microsoft-com:vml" Requires="v">
                  <p:oleObj spid="_x0000_s182350" name="Equation" r:id="rId5" imgW="1574800" imgH="482600" progId="Equation.DSMT4">
                    <p:embed/>
                  </p:oleObj>
                </mc:Choice>
                <mc:Fallback>
                  <p:oleObj name="Equation" r:id="rId5" imgW="1574800" imgH="482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850" y="1593047"/>
                          <a:ext cx="2712376" cy="790652"/>
                        </a:xfrm>
                        <a:prstGeom prst="rect">
                          <a:avLst/>
                        </a:prstGeom>
                        <a:noFill/>
                      </p:spPr>
                    </p:pic>
                  </p:oleObj>
                </mc:Fallback>
              </mc:AlternateContent>
            </a:graphicData>
          </a:graphic>
        </p:graphicFrame>
      </p:grpSp>
      <p:grpSp>
        <p:nvGrpSpPr>
          <p:cNvPr id="14" name="组合 13"/>
          <p:cNvGrpSpPr/>
          <p:nvPr/>
        </p:nvGrpSpPr>
        <p:grpSpPr>
          <a:xfrm>
            <a:off x="611560" y="2471256"/>
            <a:ext cx="7048404" cy="847666"/>
            <a:chOff x="630407" y="2606355"/>
            <a:chExt cx="7048404" cy="847666"/>
          </a:xfrm>
        </p:grpSpPr>
        <p:sp>
          <p:nvSpPr>
            <p:cNvPr id="11" name="矩形 10"/>
            <p:cNvSpPr/>
            <p:nvPr/>
          </p:nvSpPr>
          <p:spPr>
            <a:xfrm>
              <a:off x="630407" y="2606355"/>
              <a:ext cx="6408712" cy="461665"/>
            </a:xfrm>
            <a:prstGeom prst="rect">
              <a:avLst/>
            </a:prstGeom>
          </p:spPr>
          <p:txBody>
            <a:bodyPr wrap="square">
              <a:spAutoFit/>
            </a:bodyPr>
            <a:lstStyle/>
            <a:p>
              <a:r>
                <a:rPr lang="en-US" altLang="zh-CN" sz="2400" b="1" dirty="0"/>
                <a:t>峰峰值抖动</a:t>
              </a:r>
            </a:p>
          </p:txBody>
        </p:sp>
        <p:graphicFrame>
          <p:nvGraphicFramePr>
            <p:cNvPr id="13" name="对象 12"/>
            <p:cNvGraphicFramePr>
              <a:graphicFrameLocks noChangeAspect="1"/>
            </p:cNvGraphicFramePr>
            <p:nvPr/>
          </p:nvGraphicFramePr>
          <p:xfrm>
            <a:off x="1369029" y="2996952"/>
            <a:ext cx="6309782" cy="457069"/>
          </p:xfrm>
          <a:graphic>
            <a:graphicData uri="http://schemas.openxmlformats.org/presentationml/2006/ole">
              <mc:AlternateContent xmlns:mc="http://schemas.openxmlformats.org/markup-compatibility/2006">
                <mc:Choice xmlns:v="urn:schemas-microsoft-com:vml" Requires="v">
                  <p:oleObj spid="_x0000_s182351" name="Equation" r:id="rId7" imgW="3606800" imgH="228600" progId="Equation.DSMT4">
                    <p:embed/>
                  </p:oleObj>
                </mc:Choice>
                <mc:Fallback>
                  <p:oleObj name="Equation" r:id="rId7" imgW="3606800" imgH="2286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9029" y="2996952"/>
                          <a:ext cx="6309782" cy="457069"/>
                        </a:xfrm>
                        <a:prstGeom prst="rect">
                          <a:avLst/>
                        </a:prstGeom>
                        <a:noFill/>
                      </p:spPr>
                    </p:pic>
                  </p:oleObj>
                </mc:Fallback>
              </mc:AlternateContent>
            </a:graphicData>
          </a:graphic>
        </p:graphicFrame>
      </p:grpSp>
      <p:grpSp>
        <p:nvGrpSpPr>
          <p:cNvPr id="20" name="组合 19"/>
          <p:cNvGrpSpPr/>
          <p:nvPr/>
        </p:nvGrpSpPr>
        <p:grpSpPr>
          <a:xfrm>
            <a:off x="611560" y="3791040"/>
            <a:ext cx="7048404" cy="800220"/>
            <a:chOff x="630407" y="3867219"/>
            <a:chExt cx="6408712" cy="800220"/>
          </a:xfrm>
        </p:grpSpPr>
        <p:sp>
          <p:nvSpPr>
            <p:cNvPr id="17" name="矩形 16"/>
            <p:cNvSpPr/>
            <p:nvPr/>
          </p:nvSpPr>
          <p:spPr>
            <a:xfrm>
              <a:off x="630407" y="3867219"/>
              <a:ext cx="6408712" cy="461665"/>
            </a:xfrm>
            <a:prstGeom prst="rect">
              <a:avLst/>
            </a:prstGeom>
          </p:spPr>
          <p:txBody>
            <a:bodyPr wrap="square">
              <a:spAutoFit/>
            </a:bodyPr>
            <a:lstStyle/>
            <a:p>
              <a:r>
                <a:rPr lang="en-US" altLang="zh-CN" sz="2400" b="1" dirty="0"/>
                <a:t>时钟周期不同</a:t>
              </a:r>
            </a:p>
          </p:txBody>
        </p:sp>
        <p:graphicFrame>
          <p:nvGraphicFramePr>
            <p:cNvPr id="19" name="对象 18"/>
            <p:cNvGraphicFramePr>
              <a:graphicFrameLocks noChangeAspect="1"/>
            </p:cNvGraphicFramePr>
            <p:nvPr/>
          </p:nvGraphicFramePr>
          <p:xfrm>
            <a:off x="2915816" y="4267329"/>
            <a:ext cx="2312831" cy="400110"/>
          </p:xfrm>
          <a:graphic>
            <a:graphicData uri="http://schemas.openxmlformats.org/presentationml/2006/ole">
              <mc:AlternateContent xmlns:mc="http://schemas.openxmlformats.org/markup-compatibility/2006">
                <mc:Choice xmlns:v="urn:schemas-microsoft-com:vml" Requires="v">
                  <p:oleObj spid="_x0000_s182352" name="Equation" r:id="rId9" imgW="1485900" imgH="228600" progId="Equation.DSMT4">
                    <p:embed/>
                  </p:oleObj>
                </mc:Choice>
                <mc:Fallback>
                  <p:oleObj name="Equation" r:id="rId9" imgW="14859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4267329"/>
                          <a:ext cx="2312831" cy="400110"/>
                        </a:xfrm>
                        <a:prstGeom prst="rect">
                          <a:avLst/>
                        </a:prstGeom>
                        <a:noFill/>
                      </p:spPr>
                    </p:pic>
                  </p:oleObj>
                </mc:Fallback>
              </mc:AlternateContent>
            </a:graphicData>
          </a:graphic>
        </p:graphicFrame>
      </p:grpSp>
      <p:sp>
        <p:nvSpPr>
          <p:cNvPr id="23" name="标注: 弯曲线形 22"/>
          <p:cNvSpPr/>
          <p:nvPr/>
        </p:nvSpPr>
        <p:spPr>
          <a:xfrm>
            <a:off x="4358404" y="3424090"/>
            <a:ext cx="4599346" cy="652071"/>
          </a:xfrm>
          <a:prstGeom prst="borderCallout2">
            <a:avLst>
              <a:gd name="adj1" fmla="val 44093"/>
              <a:gd name="adj2" fmla="val 290"/>
              <a:gd name="adj3" fmla="val 45782"/>
              <a:gd name="adj4" fmla="val -7325"/>
              <a:gd name="adj5" fmla="val 119258"/>
              <a:gd name="adj6" fmla="val -2007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第n个时钟周期的周期抖动</a:t>
            </a:r>
          </a:p>
        </p:txBody>
      </p:sp>
      <p:grpSp>
        <p:nvGrpSpPr>
          <p:cNvPr id="29" name="组合 28"/>
          <p:cNvGrpSpPr/>
          <p:nvPr/>
        </p:nvGrpSpPr>
        <p:grpSpPr>
          <a:xfrm>
            <a:off x="611560" y="4673090"/>
            <a:ext cx="7560840" cy="1141381"/>
            <a:chOff x="611560" y="4991370"/>
            <a:chExt cx="6408712" cy="793045"/>
          </a:xfrm>
        </p:grpSpPr>
        <p:sp>
          <p:nvSpPr>
            <p:cNvPr id="26" name="矩形 25"/>
            <p:cNvSpPr/>
            <p:nvPr/>
          </p:nvSpPr>
          <p:spPr>
            <a:xfrm>
              <a:off x="611560" y="4991370"/>
              <a:ext cx="6408712" cy="461665"/>
            </a:xfrm>
            <a:prstGeom prst="rect">
              <a:avLst/>
            </a:prstGeom>
          </p:spPr>
          <p:txBody>
            <a:bodyPr wrap="square">
              <a:spAutoFit/>
            </a:bodyPr>
            <a:lstStyle/>
            <a:p>
              <a:r>
                <a:rPr lang="en-US" altLang="zh-CN" sz="2400" b="1" dirty="0"/>
                <a:t> </a:t>
              </a:r>
              <a:r>
                <a:rPr lang="zh-CN" altLang="en-US" sz="2400" b="1" dirty="0"/>
                <a:t>相邻</a:t>
              </a:r>
              <a:r>
                <a:rPr lang="en-US" altLang="zh-CN" sz="2400" b="1" dirty="0"/>
                <a:t>周期间</a:t>
              </a:r>
              <a:r>
                <a:rPr lang="zh-CN" altLang="en-US" sz="2400" b="1" dirty="0"/>
                <a:t>（</a:t>
              </a:r>
              <a:r>
                <a:rPr lang="en-US" altLang="zh-CN" sz="2400" b="1" dirty="0"/>
                <a:t>cycle-to-cyle</a:t>
              </a:r>
              <a:r>
                <a:rPr lang="zh-CN" altLang="en-US" sz="2400" b="1" dirty="0"/>
                <a:t>）</a:t>
              </a:r>
              <a:r>
                <a:rPr lang="en-US" altLang="zh-CN" sz="2400" b="1" dirty="0"/>
                <a:t>抖动</a:t>
              </a:r>
            </a:p>
          </p:txBody>
        </p:sp>
        <p:graphicFrame>
          <p:nvGraphicFramePr>
            <p:cNvPr id="28" name="对象 27"/>
            <p:cNvGraphicFramePr>
              <a:graphicFrameLocks noChangeAspect="1"/>
            </p:cNvGraphicFramePr>
            <p:nvPr/>
          </p:nvGraphicFramePr>
          <p:xfrm>
            <a:off x="2699792" y="5391480"/>
            <a:ext cx="2664296" cy="392935"/>
          </p:xfrm>
          <a:graphic>
            <a:graphicData uri="http://schemas.openxmlformats.org/presentationml/2006/ole">
              <mc:AlternateContent xmlns:mc="http://schemas.openxmlformats.org/markup-compatibility/2006">
                <mc:Choice xmlns:v="urn:schemas-microsoft-com:vml" Requires="v">
                  <p:oleObj spid="_x0000_s182353" name="Equation" r:id="rId11" imgW="1778000" imgH="228600" progId="Equation.DSMT4">
                    <p:embed/>
                  </p:oleObj>
                </mc:Choice>
                <mc:Fallback>
                  <p:oleObj name="Equation" r:id="rId11" imgW="177800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9792" y="5391480"/>
                          <a:ext cx="2664296" cy="392935"/>
                        </a:xfrm>
                        <a:prstGeom prst="rect">
                          <a:avLst/>
                        </a:prstGeom>
                        <a:noFill/>
                      </p:spPr>
                    </p:pic>
                  </p:oleObj>
                </mc:Fallback>
              </mc:AlternateContent>
            </a:graphicData>
          </a:graphic>
        </p:graphicFrame>
      </p:grpSp>
      <p:graphicFrame>
        <p:nvGraphicFramePr>
          <p:cNvPr id="31" name="对象 30"/>
          <p:cNvGraphicFramePr>
            <a:graphicFrameLocks noChangeAspect="1"/>
          </p:cNvGraphicFramePr>
          <p:nvPr>
            <p:extLst>
              <p:ext uri="{D42A27DB-BD31-4B8C-83A1-F6EECF244321}">
                <p14:modId xmlns:p14="http://schemas.microsoft.com/office/powerpoint/2010/main" val="1605346898"/>
              </p:ext>
            </p:extLst>
          </p:nvPr>
        </p:nvGraphicFramePr>
        <p:xfrm>
          <a:off x="2483768" y="6009629"/>
          <a:ext cx="4538011" cy="565527"/>
        </p:xfrm>
        <a:graphic>
          <a:graphicData uri="http://schemas.openxmlformats.org/presentationml/2006/ole">
            <mc:AlternateContent xmlns:mc="http://schemas.openxmlformats.org/markup-compatibility/2006">
              <mc:Choice xmlns:v="urn:schemas-microsoft-com:vml" Requires="v">
                <p:oleObj spid="_x0000_s182354" name="Equation" r:id="rId13" imgW="2120900" imgH="228600" progId="Equation.DSMT4">
                  <p:embed/>
                </p:oleObj>
              </mc:Choice>
              <mc:Fallback>
                <p:oleObj name="Equation" r:id="rId13" imgW="2120900" imgH="22860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3768" y="6009629"/>
                        <a:ext cx="4538011" cy="565527"/>
                      </a:xfrm>
                      <a:prstGeom prst="rect">
                        <a:avLst/>
                      </a:prstGeom>
                      <a:noFill/>
                    </p:spPr>
                  </p:pic>
                </p:oleObj>
              </mc:Fallback>
            </mc:AlternateContent>
          </a:graphicData>
        </a:graphic>
      </p:graphicFrame>
      <p:sp>
        <p:nvSpPr>
          <p:cNvPr id="18" name="标题 1"/>
          <p:cNvSpPr txBox="1"/>
          <p:nvPr/>
        </p:nvSpPr>
        <p:spPr bwMode="auto">
          <a:xfrm>
            <a:off x="2627784" y="-23095"/>
            <a:ext cx="6192589" cy="106662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a:solidFill>
                  <a:srgbClr val="990000"/>
                </a:solidFill>
                <a:latin typeface="Comic Sans MS" panose="030F0702030302020204" pitchFamily="66" charset="0"/>
                <a:ea typeface="隶书" panose="02010509060101010101" pitchFamily="49" charset="-122"/>
              </a:rPr>
              <a:t>5.2. </a:t>
            </a:r>
            <a:r>
              <a:rPr lang="en-US" altLang="zh-CN" sz="3200" dirty="0">
                <a:solidFill>
                  <a:srgbClr val="990000"/>
                </a:solidFill>
                <a:ea typeface="华文细黑" panose="02010600040101010101" pitchFamily="2" charset="-122"/>
                <a:sym typeface="+mn-ea"/>
              </a:rPr>
              <a:t>时钟信号的时域属性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周期和正弦抖动（PJ / SJ）</a:t>
            </a:r>
          </a:p>
        </p:txBody>
      </p:sp>
      <p:sp>
        <p:nvSpPr>
          <p:cNvPr id="2" name="矩形 1"/>
          <p:cNvSpPr/>
          <p:nvPr/>
        </p:nvSpPr>
        <p:spPr>
          <a:xfrm>
            <a:off x="355310" y="1585929"/>
            <a:ext cx="8568952" cy="706755"/>
          </a:xfrm>
          <a:prstGeom prst="rect">
            <a:avLst/>
          </a:prstGeom>
        </p:spPr>
        <p:txBody>
          <a:bodyPr wrap="square">
            <a:spAutoFit/>
          </a:bodyPr>
          <a:lstStyle/>
          <a:p>
            <a:r>
              <a:rPr lang="en-US" altLang="zh-CN" sz="2000" dirty="0"/>
              <a:t>一种方法是仅对PJ分量执行IFFT（删除所有其他分量），然后直接从时域信号中提取峰峰值。</a:t>
            </a:r>
          </a:p>
        </p:txBody>
      </p:sp>
      <p:graphicFrame>
        <p:nvGraphicFramePr>
          <p:cNvPr id="6" name="对象 5"/>
          <p:cNvGraphicFramePr>
            <a:graphicFrameLocks noChangeAspect="1"/>
          </p:cNvGraphicFramePr>
          <p:nvPr/>
        </p:nvGraphicFramePr>
        <p:xfrm>
          <a:off x="1685579" y="2701326"/>
          <a:ext cx="5772842" cy="468735"/>
        </p:xfrm>
        <a:graphic>
          <a:graphicData uri="http://schemas.openxmlformats.org/presentationml/2006/ole">
            <mc:AlternateContent xmlns:mc="http://schemas.openxmlformats.org/markup-compatibility/2006">
              <mc:Choice xmlns:v="urn:schemas-microsoft-com:vml" Requires="v">
                <p:oleObj spid="_x0000_s153837" name="Equation" r:id="rId4" imgW="2971800" imgH="241300" progId="Equation.DSMT4">
                  <p:embed/>
                </p:oleObj>
              </mc:Choice>
              <mc:Fallback>
                <p:oleObj name="Equation" r:id="rId4" imgW="2971800" imgH="2413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5579" y="2701326"/>
                        <a:ext cx="5772842" cy="468735"/>
                      </a:xfrm>
                      <a:prstGeom prst="rect">
                        <a:avLst/>
                      </a:prstGeom>
                      <a:noFill/>
                    </p:spPr>
                  </p:pic>
                </p:oleObj>
              </mc:Fallback>
            </mc:AlternateContent>
          </a:graphicData>
        </a:graphic>
      </p:graphicFrame>
      <p:sp>
        <p:nvSpPr>
          <p:cNvPr id="9" name="矩形 8"/>
          <p:cNvSpPr/>
          <p:nvPr/>
        </p:nvSpPr>
        <p:spPr>
          <a:xfrm>
            <a:off x="191181" y="3169390"/>
            <a:ext cx="8424936" cy="368300"/>
          </a:xfrm>
          <a:prstGeom prst="rect">
            <a:avLst/>
          </a:prstGeom>
        </p:spPr>
        <p:txBody>
          <a:bodyPr wrap="square">
            <a:spAutoFit/>
          </a:bodyPr>
          <a:lstStyle/>
          <a:p>
            <a:r>
              <a:rPr lang="en-US" altLang="zh-CN"/>
              <a:t>我们还可以计算时间序列IFFT（JPJ，only）的样本，以构造PJ分量的直方图。</a:t>
            </a:r>
          </a:p>
        </p:txBody>
      </p:sp>
      <p:sp>
        <p:nvSpPr>
          <p:cNvPr id="10" name="矩形 9"/>
          <p:cNvSpPr/>
          <p:nvPr/>
        </p:nvSpPr>
        <p:spPr>
          <a:xfrm>
            <a:off x="216427" y="3979778"/>
            <a:ext cx="8568952" cy="645160"/>
          </a:xfrm>
          <a:prstGeom prst="rect">
            <a:avLst/>
          </a:prstGeom>
        </p:spPr>
        <p:txBody>
          <a:bodyPr wrap="square">
            <a:spAutoFit/>
          </a:bodyPr>
          <a:lstStyle/>
          <a:p>
            <a:r>
              <a:rPr lang="en-US" altLang="zh-CN" dirty="0"/>
              <a:t>作为周期抖动的一种特殊情况，如果HPJ是统一的，只有一个音调存在，则PJ有时称为正弦抖动，并以缩写SJ表示。</a:t>
            </a:r>
          </a:p>
        </p:txBody>
      </p:sp>
      <p:graphicFrame>
        <p:nvGraphicFramePr>
          <p:cNvPr id="12" name="对象 11"/>
          <p:cNvGraphicFramePr>
            <a:graphicFrameLocks noChangeAspect="1"/>
          </p:cNvGraphicFramePr>
          <p:nvPr/>
        </p:nvGraphicFramePr>
        <p:xfrm>
          <a:off x="1547664" y="5129918"/>
          <a:ext cx="1826664" cy="480701"/>
        </p:xfrm>
        <a:graphic>
          <a:graphicData uri="http://schemas.openxmlformats.org/presentationml/2006/ole">
            <mc:AlternateContent xmlns:mc="http://schemas.openxmlformats.org/markup-compatibility/2006">
              <mc:Choice xmlns:v="urn:schemas-microsoft-com:vml" Requires="v">
                <p:oleObj spid="_x0000_s153838" name="Equation" r:id="rId6" imgW="965200" imgH="254000" progId="Equation.DSMT4">
                  <p:embed/>
                </p:oleObj>
              </mc:Choice>
              <mc:Fallback>
                <p:oleObj name="Equation" r:id="rId6" imgW="965200" imgH="254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129918"/>
                        <a:ext cx="1826664" cy="480701"/>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4565104" y="4761650"/>
          <a:ext cx="3600400" cy="1417774"/>
        </p:xfrm>
        <a:graphic>
          <a:graphicData uri="http://schemas.openxmlformats.org/presentationml/2006/ole">
            <mc:AlternateContent xmlns:mc="http://schemas.openxmlformats.org/markup-compatibility/2006">
              <mc:Choice xmlns:v="urn:schemas-microsoft-com:vml" Requires="v">
                <p:oleObj spid="_x0000_s153839" name="Equation" r:id="rId8" imgW="2451100" imgH="965200" progId="Equation.DSMT4">
                  <p:embed/>
                </p:oleObj>
              </mc:Choice>
              <mc:Fallback>
                <p:oleObj name="Equation" r:id="rId8" imgW="2451100" imgH="9652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5104" y="4761650"/>
                        <a:ext cx="3600400" cy="1417774"/>
                      </a:xfrm>
                      <a:prstGeom prst="rect">
                        <a:avLst/>
                      </a:prstGeom>
                      <a:noFill/>
                    </p:spPr>
                  </p:pic>
                </p:oleObj>
              </mc:Fallback>
            </mc:AlternateContent>
          </a:graphicData>
        </a:graphic>
      </p:graphicFrame>
      <p:sp>
        <p:nvSpPr>
          <p:cNvPr id="13" name="标题 1">
            <a:extLst>
              <a:ext uri="{FF2B5EF4-FFF2-40B4-BE49-F238E27FC236}">
                <a16:creationId xmlns:a16="http://schemas.microsoft.com/office/drawing/2014/main" id="{0EE14ABD-7280-41B8-B84D-C4B9D8A0ED6B}"/>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965" y="1017269"/>
            <a:ext cx="6291428" cy="5799719"/>
          </a:xfrm>
          <a:prstGeom prst="rect">
            <a:avLst/>
          </a:prstGeom>
        </p:spPr>
      </p:pic>
      <p:sp>
        <p:nvSpPr>
          <p:cNvPr id="5" name="标题 1">
            <a:extLst>
              <a:ext uri="{FF2B5EF4-FFF2-40B4-BE49-F238E27FC236}">
                <a16:creationId xmlns:a16="http://schemas.microsoft.com/office/drawing/2014/main" id="{C81110C7-F47A-48D1-AB92-0C3D40F6CED7}"/>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数据相关抖动（DDJ）</a:t>
            </a:r>
          </a:p>
        </p:txBody>
      </p:sp>
      <p:sp>
        <p:nvSpPr>
          <p:cNvPr id="2" name="矩形 1"/>
          <p:cNvSpPr/>
          <p:nvPr/>
        </p:nvSpPr>
        <p:spPr>
          <a:xfrm>
            <a:off x="355310" y="1585929"/>
            <a:ext cx="8568952" cy="706755"/>
          </a:xfrm>
          <a:prstGeom prst="rect">
            <a:avLst/>
          </a:prstGeom>
        </p:spPr>
        <p:txBody>
          <a:bodyPr wrap="square">
            <a:spAutoFit/>
          </a:bodyPr>
          <a:lstStyle/>
          <a:p>
            <a:r>
              <a:rPr lang="en-US" altLang="zh-CN" sz="2000" dirty="0"/>
              <a:t>假设有一个N点周期抖动矢量J，则DDJ的基本成分将出现在bin MDDJ = N / P中，此时我们写入DDJ成分的RMS值</a:t>
            </a:r>
          </a:p>
        </p:txBody>
      </p:sp>
      <p:graphicFrame>
        <p:nvGraphicFramePr>
          <p:cNvPr id="4" name="对象 3"/>
          <p:cNvGraphicFramePr>
            <a:graphicFrameLocks noChangeAspect="1"/>
          </p:cNvGraphicFramePr>
          <p:nvPr/>
        </p:nvGraphicFramePr>
        <p:xfrm>
          <a:off x="2915816" y="2492896"/>
          <a:ext cx="2088232" cy="822637"/>
        </p:xfrm>
        <a:graphic>
          <a:graphicData uri="http://schemas.openxmlformats.org/presentationml/2006/ole">
            <mc:AlternateContent xmlns:mc="http://schemas.openxmlformats.org/markup-compatibility/2006">
              <mc:Choice xmlns:v="urn:schemas-microsoft-com:vml" Requires="v">
                <p:oleObj spid="_x0000_s155809" name="Equation" r:id="rId4" imgW="1256665" imgH="495300" progId="Equation.DSMT4">
                  <p:embed/>
                </p:oleObj>
              </mc:Choice>
              <mc:Fallback>
                <p:oleObj name="Equation" r:id="rId4" imgW="1256665" imgH="4953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2492896"/>
                        <a:ext cx="2088232" cy="822637"/>
                      </a:xfrm>
                      <a:prstGeom prst="rect">
                        <a:avLst/>
                      </a:prstGeom>
                      <a:noFill/>
                    </p:spPr>
                  </p:pic>
                </p:oleObj>
              </mc:Fallback>
            </mc:AlternateContent>
          </a:graphicData>
        </a:graphic>
      </p:graphicFrame>
      <p:sp>
        <p:nvSpPr>
          <p:cNvPr id="7" name="矩形 6"/>
          <p:cNvSpPr/>
          <p:nvPr/>
        </p:nvSpPr>
        <p:spPr>
          <a:xfrm>
            <a:off x="411427" y="3429000"/>
            <a:ext cx="8321146" cy="706755"/>
          </a:xfrm>
          <a:prstGeom prst="rect">
            <a:avLst/>
          </a:prstGeom>
        </p:spPr>
        <p:txBody>
          <a:bodyPr wrap="square">
            <a:spAutoFit/>
          </a:bodyPr>
          <a:lstStyle/>
          <a:p>
            <a:r>
              <a:rPr lang="en-US" altLang="zh-CN" sz="2000" dirty="0"/>
              <a:t>假设HDDJ表示与DDJ抖动分量相关联的谐波数。同样，最好隔</a:t>
            </a:r>
            <a:r>
              <a:rPr lang="zh-CN" altLang="en-US" sz="2000" dirty="0"/>
              <a:t>离</a:t>
            </a:r>
            <a:r>
              <a:rPr lang="en-US" altLang="zh-CN" sz="2000" dirty="0"/>
              <a:t>DDJ组件，这样就可以运行IFFT</a:t>
            </a:r>
            <a:r>
              <a:rPr lang="zh-CN" altLang="en-US" sz="2000" dirty="0"/>
              <a:t>并得到</a:t>
            </a:r>
            <a:r>
              <a:rPr lang="en-US" altLang="zh-CN" sz="2000" dirty="0"/>
              <a:t>峰峰值</a:t>
            </a:r>
          </a:p>
        </p:txBody>
      </p:sp>
      <p:graphicFrame>
        <p:nvGraphicFramePr>
          <p:cNvPr id="11" name="对象 10"/>
          <p:cNvGraphicFramePr>
            <a:graphicFrameLocks noChangeAspect="1"/>
          </p:cNvGraphicFramePr>
          <p:nvPr/>
        </p:nvGraphicFramePr>
        <p:xfrm>
          <a:off x="1858963" y="4941168"/>
          <a:ext cx="5791670" cy="430692"/>
        </p:xfrm>
        <a:graphic>
          <a:graphicData uri="http://schemas.openxmlformats.org/presentationml/2006/ole">
            <mc:AlternateContent xmlns:mc="http://schemas.openxmlformats.org/markup-compatibility/2006">
              <mc:Choice xmlns:v="urn:schemas-microsoft-com:vml" Requires="v">
                <p:oleObj spid="_x0000_s155810" name="Equation" r:id="rId6" imgW="3238500" imgH="241300" progId="Equation.DSMT4">
                  <p:embed/>
                </p:oleObj>
              </mc:Choice>
              <mc:Fallback>
                <p:oleObj name="Equation" r:id="rId6" imgW="3238500" imgH="2413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963" y="4941168"/>
                        <a:ext cx="5791670" cy="430692"/>
                      </a:xfrm>
                      <a:prstGeom prst="rect">
                        <a:avLst/>
                      </a:prstGeom>
                      <a:noFill/>
                    </p:spPr>
                  </p:pic>
                </p:oleObj>
              </mc:Fallback>
            </mc:AlternateContent>
          </a:graphicData>
        </a:graphic>
      </p:graphicFrame>
      <p:sp>
        <p:nvSpPr>
          <p:cNvPr id="9" name="标题 1">
            <a:extLst>
              <a:ext uri="{FF2B5EF4-FFF2-40B4-BE49-F238E27FC236}">
                <a16:creationId xmlns:a16="http://schemas.microsoft.com/office/drawing/2014/main" id="{ED275F85-A1A7-4FBB-B6FB-F3043D8DE8C5}"/>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数据相关抖动（DDJ）</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2" name="矩形 1"/>
          <p:cNvSpPr/>
          <p:nvPr/>
        </p:nvSpPr>
        <p:spPr>
          <a:xfrm>
            <a:off x="355310" y="1585929"/>
            <a:ext cx="8568952" cy="1630045"/>
          </a:xfrm>
          <a:prstGeom prst="rect">
            <a:avLst/>
          </a:prstGeom>
        </p:spPr>
        <p:txBody>
          <a:bodyPr wrap="square">
            <a:spAutoFit/>
          </a:bodyPr>
          <a:lstStyle/>
          <a:p>
            <a:r>
              <a:rPr lang="en-US" altLang="zh-CN" sz="2000" dirty="0"/>
              <a:t>对于DCD，输入由类似时钟的数据模式驱动，从而消除了ISI的影响。 收集了从0到1位过渡的零交叉与参考时钟之间的时间差，从中可以找到平均时间偏移值tDCD，01，av。 同样，对于1–0位转换重复此过程，并找到tDCD，10，av值。 然后使用双重</a:t>
            </a:r>
            <a:r>
              <a:rPr lang="zh-CN" altLang="en-US" sz="2000" dirty="0"/>
              <a:t>狄拉克</a:t>
            </a:r>
            <a:r>
              <a:rPr lang="en-US" altLang="zh-CN" sz="2000" dirty="0"/>
              <a:t>函数将这两个结果合并以形成DCD的PDF</a:t>
            </a:r>
          </a:p>
        </p:txBody>
      </p:sp>
      <p:graphicFrame>
        <p:nvGraphicFramePr>
          <p:cNvPr id="6" name="对象 5"/>
          <p:cNvGraphicFramePr>
            <a:graphicFrameLocks noChangeAspect="1"/>
          </p:cNvGraphicFramePr>
          <p:nvPr/>
        </p:nvGraphicFramePr>
        <p:xfrm>
          <a:off x="2080337" y="3904053"/>
          <a:ext cx="4614841" cy="731869"/>
        </p:xfrm>
        <a:graphic>
          <a:graphicData uri="http://schemas.openxmlformats.org/presentationml/2006/ole">
            <mc:AlternateContent xmlns:mc="http://schemas.openxmlformats.org/markup-compatibility/2006">
              <mc:Choice xmlns:v="urn:schemas-microsoft-com:vml" Requires="v">
                <p:oleObj spid="_x0000_s156870" name="Equation" r:id="rId4" imgW="2882900" imgH="457200" progId="Equation.DSMT4">
                  <p:embed/>
                </p:oleObj>
              </mc:Choice>
              <mc:Fallback>
                <p:oleObj name="Equation" r:id="rId4" imgW="28829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337" y="3904053"/>
                        <a:ext cx="4614841" cy="731869"/>
                      </a:xfrm>
                      <a:prstGeom prst="rect">
                        <a:avLst/>
                      </a:prstGeom>
                      <a:noFill/>
                    </p:spPr>
                  </p:pic>
                </p:oleObj>
              </mc:Fallback>
            </mc:AlternateContent>
          </a:graphicData>
        </a:graphic>
      </p:graphicFrame>
      <p:grpSp>
        <p:nvGrpSpPr>
          <p:cNvPr id="12" name="组合 11"/>
          <p:cNvGrpSpPr/>
          <p:nvPr/>
        </p:nvGrpSpPr>
        <p:grpSpPr>
          <a:xfrm>
            <a:off x="355310" y="4766597"/>
            <a:ext cx="5756672" cy="462603"/>
            <a:chOff x="355310" y="4707277"/>
            <a:chExt cx="5756672" cy="462603"/>
          </a:xfrm>
        </p:grpSpPr>
        <p:sp>
          <p:nvSpPr>
            <p:cNvPr id="8" name="矩形 7"/>
            <p:cNvSpPr/>
            <p:nvPr/>
          </p:nvSpPr>
          <p:spPr>
            <a:xfrm>
              <a:off x="355310" y="4753912"/>
              <a:ext cx="2403222" cy="369332"/>
            </a:xfrm>
            <a:prstGeom prst="rect">
              <a:avLst/>
            </a:prstGeom>
          </p:spPr>
          <p:txBody>
            <a:bodyPr wrap="none">
              <a:spAutoFit/>
            </a:bodyPr>
            <a:lstStyle/>
            <a:p>
              <a:r>
                <a:rPr lang="zh-CN" altLang="en-US" dirty="0"/>
                <a:t>peak-to-peak quantity</a:t>
              </a:r>
            </a:p>
          </p:txBody>
        </p:sp>
        <p:graphicFrame>
          <p:nvGraphicFramePr>
            <p:cNvPr id="10" name="对象 9"/>
            <p:cNvGraphicFramePr>
              <a:graphicFrameLocks noChangeAspect="1"/>
            </p:cNvGraphicFramePr>
            <p:nvPr/>
          </p:nvGraphicFramePr>
          <p:xfrm>
            <a:off x="3032018" y="4707277"/>
            <a:ext cx="3079964" cy="462603"/>
          </p:xfrm>
          <a:graphic>
            <a:graphicData uri="http://schemas.openxmlformats.org/presentationml/2006/ole">
              <mc:AlternateContent xmlns:mc="http://schemas.openxmlformats.org/markup-compatibility/2006">
                <mc:Choice xmlns:v="urn:schemas-microsoft-com:vml" Requires="v">
                  <p:oleObj spid="_x0000_s156871" name="Equation" r:id="rId6" imgW="1600200" imgH="241300" progId="Equation.DSMT4">
                    <p:embed/>
                  </p:oleObj>
                </mc:Choice>
                <mc:Fallback>
                  <p:oleObj name="Equation" r:id="rId6" imgW="1600200" imgH="2413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2018" y="4707277"/>
                          <a:ext cx="3079964" cy="462603"/>
                        </a:xfrm>
                        <a:prstGeom prst="rect">
                          <a:avLst/>
                        </a:prstGeom>
                        <a:noFill/>
                      </p:spPr>
                    </p:pic>
                  </p:oleObj>
                </mc:Fallback>
              </mc:AlternateContent>
            </a:graphicData>
          </a:graphic>
        </p:graphicFrame>
      </p:grpSp>
      <p:sp>
        <p:nvSpPr>
          <p:cNvPr id="13" name="矩形 12"/>
          <p:cNvSpPr/>
          <p:nvPr/>
        </p:nvSpPr>
        <p:spPr>
          <a:xfrm>
            <a:off x="287016" y="5272071"/>
            <a:ext cx="8856984" cy="368300"/>
          </a:xfrm>
          <a:prstGeom prst="rect">
            <a:avLst/>
          </a:prstGeom>
        </p:spPr>
        <p:txBody>
          <a:bodyPr wrap="square">
            <a:spAutoFit/>
          </a:bodyPr>
          <a:lstStyle/>
          <a:p>
            <a:r>
              <a:rPr lang="en-US" altLang="zh-CN" dirty="0"/>
              <a:t>仅提供DCD指标</a:t>
            </a:r>
            <a:r>
              <a:rPr lang="zh-CN" altLang="en-US" dirty="0"/>
              <a:t>的话</a:t>
            </a:r>
            <a:r>
              <a:rPr lang="en-US" altLang="zh-CN" dirty="0"/>
              <a:t>，我们可以将DCD的PDF近似为双</a:t>
            </a:r>
            <a:r>
              <a:rPr lang="zh-CN" altLang="en-US" dirty="0"/>
              <a:t>狄拉克</a:t>
            </a:r>
            <a:r>
              <a:rPr lang="en-US" altLang="zh-CN" dirty="0"/>
              <a:t>函数</a:t>
            </a:r>
          </a:p>
        </p:txBody>
      </p:sp>
      <p:graphicFrame>
        <p:nvGraphicFramePr>
          <p:cNvPr id="15" name="对象 14"/>
          <p:cNvGraphicFramePr>
            <a:graphicFrameLocks noChangeAspect="1"/>
          </p:cNvGraphicFramePr>
          <p:nvPr/>
        </p:nvGraphicFramePr>
        <p:xfrm>
          <a:off x="2231740" y="5880195"/>
          <a:ext cx="4463438" cy="743907"/>
        </p:xfrm>
        <a:graphic>
          <a:graphicData uri="http://schemas.openxmlformats.org/presentationml/2006/ole">
            <mc:AlternateContent xmlns:mc="http://schemas.openxmlformats.org/markup-compatibility/2006">
              <mc:Choice xmlns:v="urn:schemas-microsoft-com:vml" Requires="v">
                <p:oleObj spid="_x0000_s156872" name="Equation" r:id="rId8" imgW="2590800" imgH="431800" progId="Equation.DSMT4">
                  <p:embed/>
                </p:oleObj>
              </mc:Choice>
              <mc:Fallback>
                <p:oleObj name="Equation" r:id="rId8" imgW="2590800" imgH="431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1740" y="5880195"/>
                        <a:ext cx="4463438" cy="743907"/>
                      </a:xfrm>
                      <a:prstGeom prst="rect">
                        <a:avLst/>
                      </a:prstGeom>
                      <a:noFill/>
                    </p:spPr>
                  </p:pic>
                </p:oleObj>
              </mc:Fallback>
            </mc:AlternateContent>
          </a:graphicData>
        </a:graphic>
      </p:graphicFrame>
      <p:sp>
        <p:nvSpPr>
          <p:cNvPr id="14" name="标题 1">
            <a:extLst>
              <a:ext uri="{FF2B5EF4-FFF2-40B4-BE49-F238E27FC236}">
                <a16:creationId xmlns:a16="http://schemas.microsoft.com/office/drawing/2014/main" id="{BBA38443-A543-4D29-AEAB-9E99FC385090}"/>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数据相关抖动（DDJ）</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2" name="矩形 1"/>
          <p:cNvSpPr/>
          <p:nvPr/>
        </p:nvSpPr>
        <p:spPr>
          <a:xfrm>
            <a:off x="355310" y="1585929"/>
            <a:ext cx="8568952" cy="1322070"/>
          </a:xfrm>
          <a:prstGeom prst="rect">
            <a:avLst/>
          </a:prstGeom>
        </p:spPr>
        <p:txBody>
          <a:bodyPr wrap="square">
            <a:spAutoFit/>
          </a:bodyPr>
          <a:lstStyle/>
          <a:p>
            <a:r>
              <a:rPr lang="en-US" altLang="zh-CN" sz="2000" dirty="0"/>
              <a:t>为了识别ISI分布，执行了与DCD非常相似的测试，但是输入采用不同于时钟的模式的特定数据模式驱动。 收集了0–1位跳变的零交叉点，并确定了极值，例如 t</a:t>
            </a:r>
            <a:r>
              <a:rPr lang="en-US" altLang="zh-CN" sz="2000" baseline="-25000" dirty="0"/>
              <a:t>ISI</a:t>
            </a:r>
            <a:r>
              <a:rPr lang="en-US" altLang="zh-CN" sz="2000" dirty="0"/>
              <a:t>,</a:t>
            </a:r>
            <a:r>
              <a:rPr lang="en-US" altLang="zh-CN" sz="2000" baseline="-25000" dirty="0"/>
              <a:t>01,min </a:t>
            </a:r>
            <a:r>
              <a:rPr lang="zh-CN" altLang="en-US" sz="2000" dirty="0"/>
              <a:t>和</a:t>
            </a:r>
            <a:r>
              <a:rPr lang="en-US" altLang="zh-CN" sz="2000" dirty="0"/>
              <a:t> t</a:t>
            </a:r>
            <a:r>
              <a:rPr lang="en-US" altLang="zh-CN" sz="2000" baseline="-25000" dirty="0"/>
              <a:t>ISI,01,max</a:t>
            </a:r>
            <a:r>
              <a:rPr lang="en-US" altLang="zh-CN" sz="2000" dirty="0"/>
              <a:t>. 对于1-0零交叉重复此过程，并且再次将极端标识为t</a:t>
            </a:r>
            <a:r>
              <a:rPr lang="en-US" altLang="zh-CN" sz="2000" baseline="-25000" dirty="0"/>
              <a:t>ISI,10,min </a:t>
            </a:r>
            <a:r>
              <a:rPr lang="en-US" altLang="zh-CN" sz="2000" dirty="0"/>
              <a:t>and t</a:t>
            </a:r>
            <a:r>
              <a:rPr lang="en-US" altLang="zh-CN" sz="2000" baseline="-25000" dirty="0"/>
              <a:t>ISI,10,max</a:t>
            </a:r>
            <a:r>
              <a:rPr lang="en-US" altLang="zh-CN" sz="2000" dirty="0"/>
              <a:t>.</a:t>
            </a:r>
            <a:endParaRPr lang="zh-CN" altLang="en-US" sz="2000" dirty="0"/>
          </a:p>
        </p:txBody>
      </p:sp>
      <p:sp>
        <p:nvSpPr>
          <p:cNvPr id="13" name="矩形 12"/>
          <p:cNvSpPr/>
          <p:nvPr/>
        </p:nvSpPr>
        <p:spPr>
          <a:xfrm>
            <a:off x="381854" y="4624062"/>
            <a:ext cx="8856984" cy="368300"/>
          </a:xfrm>
          <a:prstGeom prst="rect">
            <a:avLst/>
          </a:prstGeom>
        </p:spPr>
        <p:txBody>
          <a:bodyPr wrap="square">
            <a:spAutoFit/>
          </a:bodyPr>
          <a:lstStyle/>
          <a:p>
            <a:r>
              <a:rPr lang="en-US" altLang="zh-CN" dirty="0"/>
              <a:t>ISI的PDF的一阶估算可以写为另一个双</a:t>
            </a:r>
            <a:r>
              <a:rPr lang="zh-CN" altLang="en-US" dirty="0"/>
              <a:t>狄拉克</a:t>
            </a:r>
            <a:r>
              <a:rPr lang="en-US" altLang="zh-CN" dirty="0"/>
              <a:t>函数</a:t>
            </a:r>
          </a:p>
        </p:txBody>
      </p:sp>
      <p:graphicFrame>
        <p:nvGraphicFramePr>
          <p:cNvPr id="4" name="对象 3"/>
          <p:cNvGraphicFramePr>
            <a:graphicFrameLocks noChangeAspect="1"/>
          </p:cNvGraphicFramePr>
          <p:nvPr/>
        </p:nvGraphicFramePr>
        <p:xfrm>
          <a:off x="2211353" y="3644013"/>
          <a:ext cx="5184576" cy="734099"/>
        </p:xfrm>
        <a:graphic>
          <a:graphicData uri="http://schemas.openxmlformats.org/presentationml/2006/ole">
            <mc:AlternateContent xmlns:mc="http://schemas.openxmlformats.org/markup-compatibility/2006">
              <mc:Choice xmlns:v="urn:schemas-microsoft-com:vml" Requires="v">
                <p:oleObj spid="_x0000_s157831" name="Equation" r:id="rId4" imgW="2870200" imgH="406400" progId="Equation.DSMT4">
                  <p:embed/>
                </p:oleObj>
              </mc:Choice>
              <mc:Fallback>
                <p:oleObj name="Equation" r:id="rId4" imgW="2870200" imgH="4064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353" y="3644013"/>
                        <a:ext cx="5184576" cy="734099"/>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2483768" y="5224665"/>
          <a:ext cx="3816424" cy="728980"/>
        </p:xfrm>
        <a:graphic>
          <a:graphicData uri="http://schemas.openxmlformats.org/presentationml/2006/ole">
            <mc:AlternateContent xmlns:mc="http://schemas.openxmlformats.org/markup-compatibility/2006">
              <mc:Choice xmlns:v="urn:schemas-microsoft-com:vml" Requires="v">
                <p:oleObj spid="_x0000_s157832" name="Equation" r:id="rId6" imgW="2260600" imgH="431800" progId="Equation.DSMT4">
                  <p:embed/>
                </p:oleObj>
              </mc:Choice>
              <mc:Fallback>
                <p:oleObj name="Equation" r:id="rId6" imgW="2260600" imgH="4318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5224665"/>
                        <a:ext cx="3816424" cy="728980"/>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ACD407E2-1F13-4AD1-86F5-F9F291B8DE1C}"/>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数据相关抖动（DDJ）</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2" name="矩形 1"/>
          <p:cNvSpPr/>
          <p:nvPr/>
        </p:nvSpPr>
        <p:spPr>
          <a:xfrm>
            <a:off x="355310" y="1585929"/>
            <a:ext cx="8568952" cy="398780"/>
          </a:xfrm>
          <a:prstGeom prst="rect">
            <a:avLst/>
          </a:prstGeom>
        </p:spPr>
        <p:txBody>
          <a:bodyPr wrap="square">
            <a:spAutoFit/>
          </a:bodyPr>
          <a:lstStyle/>
          <a:p>
            <a:r>
              <a:rPr lang="en-US" altLang="zh-CN" sz="2000" dirty="0"/>
              <a:t>当ISI和DCD一起形成DDJ分布时</a:t>
            </a:r>
          </a:p>
        </p:txBody>
      </p:sp>
      <p:graphicFrame>
        <p:nvGraphicFramePr>
          <p:cNvPr id="11" name="对象 10"/>
          <p:cNvGraphicFramePr>
            <a:graphicFrameLocks noChangeAspect="1"/>
          </p:cNvGraphicFramePr>
          <p:nvPr/>
        </p:nvGraphicFramePr>
        <p:xfrm>
          <a:off x="899592" y="2619213"/>
          <a:ext cx="7638815" cy="2680831"/>
        </p:xfrm>
        <a:graphic>
          <a:graphicData uri="http://schemas.openxmlformats.org/presentationml/2006/ole">
            <mc:AlternateContent xmlns:mc="http://schemas.openxmlformats.org/markup-compatibility/2006">
              <mc:Choice xmlns:v="urn:schemas-microsoft-com:vml" Requires="v">
                <p:oleObj spid="_x0000_s158789" name="Equation" r:id="rId4" imgW="4686300" imgH="1600200" progId="Equation.DSMT4">
                  <p:embed/>
                </p:oleObj>
              </mc:Choice>
              <mc:Fallback>
                <p:oleObj name="Equation" r:id="rId4" imgW="4686300" imgH="1600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619213"/>
                        <a:ext cx="7638815" cy="2680831"/>
                      </a:xfrm>
                      <a:prstGeom prst="rect">
                        <a:avLst/>
                      </a:prstGeom>
                      <a:noFill/>
                    </p:spPr>
                  </p:pic>
                </p:oleObj>
              </mc:Fallback>
            </mc:AlternateContent>
          </a:graphicData>
        </a:graphic>
      </p:graphicFrame>
      <p:sp>
        <p:nvSpPr>
          <p:cNvPr id="7" name="标题 1">
            <a:extLst>
              <a:ext uri="{FF2B5EF4-FFF2-40B4-BE49-F238E27FC236}">
                <a16:creationId xmlns:a16="http://schemas.microsoft.com/office/drawing/2014/main" id="{E0C19F9F-F7CE-43E3-BDEF-A35694D4AC41}"/>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有界和不相关的抖动（BUJ）</a:t>
            </a:r>
          </a:p>
        </p:txBody>
      </p:sp>
      <p:sp>
        <p:nvSpPr>
          <p:cNvPr id="2" name="矩形 1"/>
          <p:cNvSpPr/>
          <p:nvPr/>
        </p:nvSpPr>
        <p:spPr>
          <a:xfrm>
            <a:off x="355310" y="1585929"/>
            <a:ext cx="8568952" cy="1630045"/>
          </a:xfrm>
          <a:prstGeom prst="rect">
            <a:avLst/>
          </a:prstGeom>
        </p:spPr>
        <p:txBody>
          <a:bodyPr wrap="square">
            <a:spAutoFit/>
          </a:bodyPr>
          <a:lstStyle/>
          <a:p>
            <a:r>
              <a:rPr lang="en-US" altLang="zh-CN" sz="2000" dirty="0"/>
              <a:t> 在某些情况下，当使用PRBS序列进行测试时，可能会出现其他音调。 另外，地板上的噪音可能会增加。 由于这些信号与PRBS数据模式没有理论上的关系，因此将这些抖动成分分类为有界和不相关的抖动（BUJ）。 从本质上讲，这是一个笼统的术语，它说明了不适合PJ，DDJ或RJ类别的抖动。</a:t>
            </a:r>
          </a:p>
        </p:txBody>
      </p:sp>
      <p:sp>
        <p:nvSpPr>
          <p:cNvPr id="3" name="矩形 2"/>
          <p:cNvSpPr/>
          <p:nvPr/>
        </p:nvSpPr>
        <p:spPr>
          <a:xfrm>
            <a:off x="355310" y="4130122"/>
            <a:ext cx="8404823" cy="645160"/>
          </a:xfrm>
          <a:prstGeom prst="rect">
            <a:avLst/>
          </a:prstGeom>
        </p:spPr>
        <p:txBody>
          <a:bodyPr wrap="square">
            <a:spAutoFit/>
          </a:bodyPr>
          <a:lstStyle/>
          <a:p>
            <a:r>
              <a:rPr lang="en-US" altLang="zh-CN"/>
              <a:t>给定PJ，DDJ和RJ的RMS值的测量值，以及抖动序列的RMS值σJ，我们可以估算总BUJ分量的RMS值</a:t>
            </a:r>
          </a:p>
        </p:txBody>
      </p:sp>
      <p:graphicFrame>
        <p:nvGraphicFramePr>
          <p:cNvPr id="6" name="对象 5"/>
          <p:cNvGraphicFramePr>
            <a:graphicFrameLocks noChangeAspect="1"/>
          </p:cNvGraphicFramePr>
          <p:nvPr/>
        </p:nvGraphicFramePr>
        <p:xfrm>
          <a:off x="2267744" y="5465556"/>
          <a:ext cx="4428717" cy="679070"/>
        </p:xfrm>
        <a:graphic>
          <a:graphicData uri="http://schemas.openxmlformats.org/presentationml/2006/ole">
            <mc:AlternateContent xmlns:mc="http://schemas.openxmlformats.org/markup-compatibility/2006">
              <mc:Choice xmlns:v="urn:schemas-microsoft-com:vml" Requires="v">
                <p:oleObj spid="_x0000_s159812" name="Equation" r:id="rId4" imgW="1905000" imgH="292100" progId="Equation.DSMT4">
                  <p:embed/>
                </p:oleObj>
              </mc:Choice>
              <mc:Fallback>
                <p:oleObj name="Equation" r:id="rId4" imgW="1905000" imgH="2921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5465556"/>
                        <a:ext cx="4428717" cy="679070"/>
                      </a:xfrm>
                      <a:prstGeom prst="rect">
                        <a:avLst/>
                      </a:prstGeom>
                      <a:noFill/>
                    </p:spPr>
                  </p:pic>
                </p:oleObj>
              </mc:Fallback>
            </mc:AlternateContent>
          </a:graphicData>
        </a:graphic>
      </p:graphicFrame>
      <p:sp>
        <p:nvSpPr>
          <p:cNvPr id="8" name="标题 1">
            <a:extLst>
              <a:ext uri="{FF2B5EF4-FFF2-40B4-BE49-F238E27FC236}">
                <a16:creationId xmlns:a16="http://schemas.microsoft.com/office/drawing/2014/main" id="{784F30ED-3A48-4C16-A1E4-A23B4A65D2DE}"/>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 有界和不相关的抖动（BUJ）</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99" y="1514574"/>
            <a:ext cx="4392488" cy="5293294"/>
          </a:xfrm>
          <a:prstGeom prst="rect">
            <a:avLst/>
          </a:prstGeom>
        </p:spPr>
      </p:pic>
      <p:sp>
        <p:nvSpPr>
          <p:cNvPr id="4" name="矩形 3"/>
          <p:cNvSpPr/>
          <p:nvPr/>
        </p:nvSpPr>
        <p:spPr>
          <a:xfrm>
            <a:off x="5060624" y="2638018"/>
            <a:ext cx="4083376" cy="2030095"/>
          </a:xfrm>
          <a:prstGeom prst="rect">
            <a:avLst/>
          </a:prstGeom>
        </p:spPr>
        <p:txBody>
          <a:bodyPr wrap="square">
            <a:spAutoFit/>
          </a:bodyPr>
          <a:lstStyle/>
          <a:p>
            <a:pPr marL="342900" indent="-342900">
              <a:buAutoNum type="alphaLcParenBoth"/>
            </a:pPr>
            <a:r>
              <a:rPr lang="en-US" altLang="zh-CN" dirty="0"/>
              <a:t>PRBS数据序列和</a:t>
            </a:r>
          </a:p>
          <a:p>
            <a:r>
              <a:rPr lang="en-US" altLang="zh-CN" dirty="0"/>
              <a:t> </a:t>
            </a:r>
          </a:p>
          <a:p>
            <a:endParaRPr lang="en-US" altLang="zh-CN" dirty="0"/>
          </a:p>
          <a:p>
            <a:endParaRPr lang="en-US" altLang="zh-CN" dirty="0"/>
          </a:p>
          <a:p>
            <a:endParaRPr lang="en-US" altLang="zh-CN" dirty="0"/>
          </a:p>
          <a:p>
            <a:r>
              <a:rPr lang="en-US" altLang="zh-CN" dirty="0"/>
              <a:t>(b) PRBS数据序列，但未考虑其他音调和噪声级别。</a:t>
            </a:r>
          </a:p>
        </p:txBody>
      </p:sp>
      <p:sp>
        <p:nvSpPr>
          <p:cNvPr id="8" name="标题 1">
            <a:extLst>
              <a:ext uri="{FF2B5EF4-FFF2-40B4-BE49-F238E27FC236}">
                <a16:creationId xmlns:a16="http://schemas.microsoft.com/office/drawing/2014/main" id="{698D14AB-B390-46B3-B478-C9C4FB9F1842}"/>
              </a:ext>
            </a:extLst>
          </p:cNvPr>
          <p:cNvSpPr txBox="1"/>
          <p:nvPr/>
        </p:nvSpPr>
        <p:spPr bwMode="auto">
          <a:xfrm>
            <a:off x="2771800" y="12069"/>
            <a:ext cx="6361484" cy="85407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5.7.</a:t>
            </a:r>
            <a:r>
              <a:rPr lang="en-US" altLang="zh-CN" sz="3600" dirty="0">
                <a:solidFill>
                  <a:srgbClr val="990000"/>
                </a:solidFill>
                <a:latin typeface="Comic Sans MS" panose="030F0702030302020204" pitchFamily="66" charset="0"/>
                <a:ea typeface="隶书" panose="02010509060101010101" pitchFamily="49" charset="-122"/>
                <a:sym typeface="+mn-ea"/>
              </a:rPr>
              <a:t>确定性抖动分解</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699792" y="0"/>
            <a:ext cx="6348933" cy="854075"/>
          </a:xfrm>
          <a:noFill/>
        </p:spPr>
        <p:txBody>
          <a:bodyPr anchor="ctr"/>
          <a:lstStyle/>
          <a:p>
            <a:pPr marL="342900" indent="-342900" algn="ctr"/>
            <a:r>
              <a:rPr lang="en-US" altLang="zh-CN" sz="3600" dirty="0">
                <a:solidFill>
                  <a:srgbClr val="990000"/>
                </a:solidFill>
                <a:latin typeface="Comic Sans MS" panose="030F0702030302020204" pitchFamily="66" charset="0"/>
                <a:ea typeface="隶书" panose="02010509060101010101" pitchFamily="49" charset="-122"/>
              </a:rPr>
              <a:t>5.8.抖动传输测试</a:t>
            </a:r>
          </a:p>
        </p:txBody>
      </p:sp>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抖动传</a:t>
            </a:r>
            <a:r>
              <a:rPr lang="zh-CN" altLang="en-US" sz="2400" b="1" dirty="0">
                <a:solidFill>
                  <a:srgbClr val="990000"/>
                </a:solidFill>
                <a:latin typeface="Comic Sans MS" panose="030F0702030302020204" pitchFamily="66" charset="0"/>
                <a:ea typeface="隶书" panose="02010509060101010101" pitchFamily="49" charset="-122"/>
                <a:cs typeface="+mj-cs"/>
              </a:rPr>
              <a:t>输</a:t>
            </a:r>
            <a:r>
              <a:rPr lang="en-US" altLang="zh-CN" sz="2400" b="1" dirty="0">
                <a:solidFill>
                  <a:srgbClr val="990000"/>
                </a:solidFill>
                <a:latin typeface="Comic Sans MS" panose="030F0702030302020204" pitchFamily="66" charset="0"/>
                <a:ea typeface="隶书" panose="02010509060101010101" pitchFamily="49" charset="-122"/>
                <a:cs typeface="+mj-cs"/>
              </a:rPr>
              <a:t>测试</a:t>
            </a:r>
          </a:p>
        </p:txBody>
      </p:sp>
      <p:sp>
        <p:nvSpPr>
          <p:cNvPr id="2" name="矩形 1"/>
          <p:cNvSpPr/>
          <p:nvPr/>
        </p:nvSpPr>
        <p:spPr>
          <a:xfrm>
            <a:off x="535330" y="1628800"/>
            <a:ext cx="7704856" cy="706755"/>
          </a:xfrm>
          <a:prstGeom prst="rect">
            <a:avLst/>
          </a:prstGeom>
        </p:spPr>
        <p:txBody>
          <a:bodyPr wrap="square">
            <a:spAutoFit/>
          </a:bodyPr>
          <a:lstStyle/>
          <a:p>
            <a:r>
              <a:rPr lang="en-US" altLang="zh-CN" sz="2000" dirty="0"/>
              <a:t>假设输入相位调制信号的峰峰值为SJIN，输出的峰峰值为SJOUT，则我们将频率ω下的抖动传递定义为</a:t>
            </a:r>
          </a:p>
        </p:txBody>
      </p:sp>
      <p:graphicFrame>
        <p:nvGraphicFramePr>
          <p:cNvPr id="6" name="对象 5"/>
          <p:cNvGraphicFramePr>
            <a:graphicFrameLocks noChangeAspect="1"/>
          </p:cNvGraphicFramePr>
          <p:nvPr/>
        </p:nvGraphicFramePr>
        <p:xfrm>
          <a:off x="1858963" y="2768770"/>
          <a:ext cx="1621218" cy="725282"/>
        </p:xfrm>
        <a:graphic>
          <a:graphicData uri="http://schemas.openxmlformats.org/presentationml/2006/ole">
            <mc:AlternateContent xmlns:mc="http://schemas.openxmlformats.org/markup-compatibility/2006">
              <mc:Choice xmlns:v="urn:schemas-microsoft-com:vml" Requires="v">
                <p:oleObj spid="_x0000_s160891" name="Equation" r:id="rId4" imgW="965200" imgH="431800" progId="Equation.DSMT4">
                  <p:embed/>
                </p:oleObj>
              </mc:Choice>
              <mc:Fallback>
                <p:oleObj name="Equation" r:id="rId4" imgW="965200" imgH="431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963" y="2768770"/>
                        <a:ext cx="1621218" cy="72528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412559" y="2928610"/>
          <a:ext cx="3292039" cy="500390"/>
        </p:xfrm>
        <a:graphic>
          <a:graphicData uri="http://schemas.openxmlformats.org/presentationml/2006/ole">
            <mc:AlternateContent xmlns:mc="http://schemas.openxmlformats.org/markup-compatibility/2006">
              <mc:Choice xmlns:v="urn:schemas-microsoft-com:vml" Requires="v">
                <p:oleObj spid="_x0000_s160892" name="Equation" r:id="rId6" imgW="1587500" imgH="241300" progId="Equation.DSMT4">
                  <p:embed/>
                </p:oleObj>
              </mc:Choice>
              <mc:Fallback>
                <p:oleObj name="Equation" r:id="rId6" imgW="1587500" imgH="2413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2559" y="2928610"/>
                        <a:ext cx="3292039" cy="500390"/>
                      </a:xfrm>
                      <a:prstGeom prst="rect">
                        <a:avLst/>
                      </a:prstGeom>
                      <a:noFill/>
                    </p:spPr>
                  </p:pic>
                </p:oleObj>
              </mc:Fallback>
            </mc:AlternateContent>
          </a:graphicData>
        </a:graphic>
      </p:graphicFrame>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9712" y="3494052"/>
            <a:ext cx="5436854" cy="3383574"/>
          </a:xfrm>
          <a:prstGeom prst="rect">
            <a:avLst/>
          </a:prstGeom>
        </p:spPr>
      </p:pic>
    </p:spTree>
  </p:cSld>
  <p:clrMapOvr>
    <a:masterClrMapping/>
  </p:clrMapOvr>
  <p:transition spd="slow">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输</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测试</a:t>
            </a:r>
            <a:r>
              <a:rPr lang="zh-CN" altLang="en-US" sz="2400" b="1" dirty="0">
                <a:solidFill>
                  <a:srgbClr val="990000"/>
                </a:solidFill>
                <a:latin typeface="Comic Sans MS" panose="030F0702030302020204" pitchFamily="66" charset="0"/>
                <a:ea typeface="隶书" panose="02010509060101010101" pitchFamily="49" charset="-122"/>
                <a:cs typeface="+mj-cs"/>
              </a:rPr>
              <a:t>：</a:t>
            </a:r>
            <a:r>
              <a:rPr lang="en-US" altLang="zh-CN" sz="2400" b="1" dirty="0">
                <a:solidFill>
                  <a:srgbClr val="990000"/>
                </a:solidFill>
                <a:latin typeface="Comic Sans MS" panose="030F0702030302020204" pitchFamily="66" charset="0"/>
                <a:ea typeface="隶书" panose="02010509060101010101" pitchFamily="49" charset="-122"/>
                <a:cs typeface="+mj-cs"/>
              </a:rPr>
              <a:t> 相干抖动生</a:t>
            </a:r>
            <a:r>
              <a:rPr lang="zh-CN" altLang="en-US" sz="2400" b="1" dirty="0">
                <a:solidFill>
                  <a:srgbClr val="990000"/>
                </a:solidFill>
                <a:latin typeface="Comic Sans MS" panose="030F0702030302020204" pitchFamily="66" charset="0"/>
                <a:ea typeface="隶书" panose="02010509060101010101" pitchFamily="49" charset="-122"/>
                <a:cs typeface="+mj-cs"/>
              </a:rPr>
              <a:t>成</a:t>
            </a:r>
          </a:p>
        </p:txBody>
      </p:sp>
      <p:sp>
        <p:nvSpPr>
          <p:cNvPr id="3" name="矩形 2"/>
          <p:cNvSpPr/>
          <p:nvPr/>
        </p:nvSpPr>
        <p:spPr>
          <a:xfrm>
            <a:off x="467544" y="1740792"/>
            <a:ext cx="8496944" cy="706755"/>
          </a:xfrm>
          <a:prstGeom prst="rect">
            <a:avLst/>
          </a:prstGeom>
        </p:spPr>
        <p:txBody>
          <a:bodyPr wrap="square">
            <a:spAutoFit/>
          </a:bodyPr>
          <a:lstStyle/>
          <a:p>
            <a:r>
              <a:rPr lang="en-US" altLang="zh-CN" sz="2000" dirty="0"/>
              <a:t>由于抖动传递是基于在特定频率上</a:t>
            </a:r>
            <a:r>
              <a:rPr lang="zh-CN" altLang="en-US" sz="2000" dirty="0"/>
              <a:t>加上</a:t>
            </a:r>
            <a:r>
              <a:rPr lang="en-US" altLang="zh-CN" sz="2000" dirty="0"/>
              <a:t>已知的正弦抖动信号，因此我们可以使用相干性来建立测试，以便输出信号样本的频谱 </a:t>
            </a:r>
            <a:endParaRPr lang="zh-CN" altLang="en-US" sz="2000" dirty="0"/>
          </a:p>
        </p:txBody>
      </p:sp>
      <p:graphicFrame>
        <p:nvGraphicFramePr>
          <p:cNvPr id="7" name="对象 6"/>
          <p:cNvGraphicFramePr>
            <a:graphicFrameLocks noChangeAspect="1"/>
          </p:cNvGraphicFramePr>
          <p:nvPr/>
        </p:nvGraphicFramePr>
        <p:xfrm>
          <a:off x="2987824" y="2811941"/>
          <a:ext cx="2890902" cy="477515"/>
        </p:xfrm>
        <a:graphic>
          <a:graphicData uri="http://schemas.openxmlformats.org/presentationml/2006/ole">
            <mc:AlternateContent xmlns:mc="http://schemas.openxmlformats.org/markup-compatibility/2006">
              <mc:Choice xmlns:v="urn:schemas-microsoft-com:vml" Requires="v">
                <p:oleObj spid="_x0000_s163055" name="Equation" r:id="rId4" imgW="1422400" imgH="228600" progId="Equation.DSMT4">
                  <p:embed/>
                </p:oleObj>
              </mc:Choice>
              <mc:Fallback>
                <p:oleObj name="Equation" r:id="rId4" imgW="14224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2811941"/>
                        <a:ext cx="2890902" cy="477515"/>
                      </a:xfrm>
                      <a:prstGeom prst="rect">
                        <a:avLst/>
                      </a:prstGeom>
                      <a:noFill/>
                    </p:spPr>
                  </p:pic>
                </p:oleObj>
              </mc:Fallback>
            </mc:AlternateContent>
          </a:graphicData>
        </a:graphic>
      </p:graphicFrame>
      <p:sp>
        <p:nvSpPr>
          <p:cNvPr id="8" name="矩形 7"/>
          <p:cNvSpPr/>
          <p:nvPr/>
        </p:nvSpPr>
        <p:spPr>
          <a:xfrm>
            <a:off x="6352691" y="2708238"/>
            <a:ext cx="2592287" cy="646331"/>
          </a:xfrm>
          <a:prstGeom prst="rect">
            <a:avLst/>
          </a:prstGeom>
        </p:spPr>
        <p:txBody>
          <a:bodyPr wrap="square">
            <a:spAutoFit/>
          </a:bodyPr>
          <a:lstStyle/>
          <a:p>
            <a:r>
              <a:rPr lang="en-US" altLang="zh-CN" dirty="0"/>
              <a:t> </a:t>
            </a:r>
            <a:r>
              <a:rPr lang="en-US" altLang="zh-CN" dirty="0" err="1"/>
              <a:t>sgn</a:t>
            </a:r>
            <a:r>
              <a:rPr lang="en-US" altLang="zh-CN" dirty="0"/>
              <a:t>{.} represents the signum function.</a:t>
            </a:r>
            <a:endParaRPr lang="zh-CN" altLang="en-US" dirty="0"/>
          </a:p>
        </p:txBody>
      </p:sp>
      <p:sp>
        <p:nvSpPr>
          <p:cNvPr id="10" name="矩形 9"/>
          <p:cNvSpPr/>
          <p:nvPr/>
        </p:nvSpPr>
        <p:spPr>
          <a:xfrm>
            <a:off x="611560" y="3473694"/>
            <a:ext cx="8208912" cy="706755"/>
          </a:xfrm>
          <a:prstGeom prst="rect">
            <a:avLst/>
          </a:prstGeom>
        </p:spPr>
        <p:txBody>
          <a:bodyPr wrap="square">
            <a:spAutoFit/>
          </a:bodyPr>
          <a:lstStyle/>
          <a:p>
            <a:r>
              <a:rPr lang="en-US" altLang="zh-CN" sz="2000" dirty="0"/>
              <a:t>如果我们通过添加相位项J（t）来论证正弦函数的相位，</a:t>
            </a:r>
            <a:r>
              <a:rPr lang="zh-CN" altLang="en-US" sz="2000" dirty="0"/>
              <a:t>则可以将</a:t>
            </a:r>
            <a:r>
              <a:rPr lang="en-US" altLang="zh-CN" sz="2000" dirty="0"/>
              <a:t>抖动信号表示为时间的函数，</a:t>
            </a:r>
          </a:p>
        </p:txBody>
      </p:sp>
      <p:graphicFrame>
        <p:nvGraphicFramePr>
          <p:cNvPr id="13" name="对象 12"/>
          <p:cNvGraphicFramePr>
            <a:graphicFrameLocks noChangeAspect="1"/>
          </p:cNvGraphicFramePr>
          <p:nvPr/>
        </p:nvGraphicFramePr>
        <p:xfrm>
          <a:off x="2969672" y="4286099"/>
          <a:ext cx="3168352" cy="412778"/>
        </p:xfrm>
        <a:graphic>
          <a:graphicData uri="http://schemas.openxmlformats.org/presentationml/2006/ole">
            <mc:AlternateContent xmlns:mc="http://schemas.openxmlformats.org/markup-compatibility/2006">
              <mc:Choice xmlns:v="urn:schemas-microsoft-com:vml" Requires="v">
                <p:oleObj spid="_x0000_s163056" name="Equation" r:id="rId6" imgW="1803400" imgH="228600" progId="Equation.DSMT4">
                  <p:embed/>
                </p:oleObj>
              </mc:Choice>
              <mc:Fallback>
                <p:oleObj name="Equation" r:id="rId6" imgW="18034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9672" y="4286099"/>
                        <a:ext cx="3168352" cy="412778"/>
                      </a:xfrm>
                      <a:prstGeom prst="rect">
                        <a:avLst/>
                      </a:prstGeom>
                      <a:noFill/>
                    </p:spPr>
                  </p:pic>
                </p:oleObj>
              </mc:Fallback>
            </mc:AlternateContent>
          </a:graphicData>
        </a:graphic>
      </p:graphicFrame>
      <p:sp>
        <p:nvSpPr>
          <p:cNvPr id="14" name="矩形 13"/>
          <p:cNvSpPr/>
          <p:nvPr/>
        </p:nvSpPr>
        <p:spPr>
          <a:xfrm>
            <a:off x="548582" y="4796212"/>
            <a:ext cx="8015497" cy="398780"/>
          </a:xfrm>
          <a:prstGeom prst="rect">
            <a:avLst/>
          </a:prstGeom>
        </p:spPr>
        <p:txBody>
          <a:bodyPr wrap="square">
            <a:spAutoFit/>
          </a:bodyPr>
          <a:lstStyle/>
          <a:p>
            <a:r>
              <a:rPr lang="en-US" altLang="zh-CN" sz="2000" dirty="0"/>
              <a:t>假设相位函数为正弦波</a:t>
            </a:r>
            <a:r>
              <a:rPr lang="zh-CN" altLang="en-US" sz="2000" dirty="0"/>
              <a:t>，</a:t>
            </a:r>
            <a:r>
              <a:rPr lang="en-US" altLang="zh-CN" sz="2000" dirty="0"/>
              <a:t>幅度为 A</a:t>
            </a:r>
            <a:r>
              <a:rPr lang="en-US" altLang="zh-CN" sz="2000" baseline="-25000" dirty="0"/>
              <a:t>J</a:t>
            </a:r>
            <a:r>
              <a:rPr lang="en-US" altLang="zh-CN" sz="2000" dirty="0"/>
              <a:t> 频率为 </a:t>
            </a:r>
            <a:r>
              <a:rPr lang="en-US" altLang="zh-CN" sz="2000" dirty="0" err="1"/>
              <a:t>f</a:t>
            </a:r>
            <a:r>
              <a:rPr lang="en-US" altLang="zh-CN" sz="2000" baseline="-25000" dirty="0" err="1"/>
              <a:t>J</a:t>
            </a:r>
            <a:endParaRPr lang="zh-CN" altLang="en-US" sz="2000" baseline="-25000" dirty="0"/>
          </a:p>
        </p:txBody>
      </p:sp>
      <p:graphicFrame>
        <p:nvGraphicFramePr>
          <p:cNvPr id="16" name="对象 15"/>
          <p:cNvGraphicFramePr>
            <a:graphicFrameLocks noChangeAspect="1"/>
          </p:cNvGraphicFramePr>
          <p:nvPr/>
        </p:nvGraphicFramePr>
        <p:xfrm>
          <a:off x="3411692" y="5319942"/>
          <a:ext cx="2320616" cy="429314"/>
        </p:xfrm>
        <a:graphic>
          <a:graphicData uri="http://schemas.openxmlformats.org/presentationml/2006/ole">
            <mc:AlternateContent xmlns:mc="http://schemas.openxmlformats.org/markup-compatibility/2006">
              <mc:Choice xmlns:v="urn:schemas-microsoft-com:vml" Requires="v">
                <p:oleObj spid="_x0000_s163057" name="Equation" r:id="rId8" imgW="1270000" imgH="228600" progId="Equation.DSMT4">
                  <p:embed/>
                </p:oleObj>
              </mc:Choice>
              <mc:Fallback>
                <p:oleObj name="Equation" r:id="rId8" imgW="1270000" imgH="228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1692" y="5319942"/>
                        <a:ext cx="2320616" cy="429314"/>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2411760" y="6251013"/>
          <a:ext cx="4912904" cy="483451"/>
        </p:xfrm>
        <a:graphic>
          <a:graphicData uri="http://schemas.openxmlformats.org/presentationml/2006/ole">
            <mc:AlternateContent xmlns:mc="http://schemas.openxmlformats.org/markup-compatibility/2006">
              <mc:Choice xmlns:v="urn:schemas-microsoft-com:vml" Requires="v">
                <p:oleObj spid="_x0000_s163058" name="Equation" r:id="rId10" imgW="2387600" imgH="228600" progId="Equation.DSMT4">
                  <p:embed/>
                </p:oleObj>
              </mc:Choice>
              <mc:Fallback>
                <p:oleObj name="Equation" r:id="rId10" imgW="2387600" imgH="2286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6251013"/>
                        <a:ext cx="4912904" cy="483451"/>
                      </a:xfrm>
                      <a:prstGeom prst="rect">
                        <a:avLst/>
                      </a:prstGeom>
                      <a:noFill/>
                    </p:spPr>
                  </p:pic>
                </p:oleObj>
              </mc:Fallback>
            </mc:AlternateContent>
          </a:graphicData>
        </a:graphic>
      </p:graphicFrame>
      <p:sp>
        <p:nvSpPr>
          <p:cNvPr id="15" name="标题 1">
            <a:extLst>
              <a:ext uri="{FF2B5EF4-FFF2-40B4-BE49-F238E27FC236}">
                <a16:creationId xmlns:a16="http://schemas.microsoft.com/office/drawing/2014/main" id="{E4A9AE8D-31F8-4FF1-B1C9-A66EA1D8CD6F}"/>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094384"/>
            <a:ext cx="4032448" cy="461665"/>
          </a:xfrm>
          <a:prstGeom prst="rect">
            <a:avLst/>
          </a:prstGeom>
        </p:spPr>
        <p:txBody>
          <a:bodyPr wrap="square">
            <a:spAutoFit/>
          </a:bodyPr>
          <a:lstStyle/>
          <a:p>
            <a:r>
              <a:rPr lang="en-US" altLang="zh-CN" sz="2400" b="1" dirty="0"/>
              <a:t> N</a:t>
            </a:r>
            <a:r>
              <a:rPr lang="zh-CN" altLang="en-US" sz="2400" b="1" dirty="0"/>
              <a:t>个周期和</a:t>
            </a:r>
            <a:r>
              <a:rPr lang="en-US" altLang="zh-CN" sz="2400" b="1" dirty="0"/>
              <a:t>N</a:t>
            </a:r>
            <a:r>
              <a:rPr lang="zh-CN" altLang="en-US" sz="2400" b="1" dirty="0"/>
              <a:t>个时钟抖动</a:t>
            </a:r>
          </a:p>
        </p:txBody>
      </p:sp>
      <p:grpSp>
        <p:nvGrpSpPr>
          <p:cNvPr id="8" name="组合 7"/>
          <p:cNvGrpSpPr/>
          <p:nvPr/>
        </p:nvGrpSpPr>
        <p:grpSpPr>
          <a:xfrm>
            <a:off x="4682698" y="1248676"/>
            <a:ext cx="3800845" cy="978476"/>
            <a:chOff x="1851275" y="1812886"/>
            <a:chExt cx="3800845" cy="978476"/>
          </a:xfrm>
        </p:grpSpPr>
        <p:graphicFrame>
          <p:nvGraphicFramePr>
            <p:cNvPr id="3" name="对象 2"/>
            <p:cNvGraphicFramePr>
              <a:graphicFrameLocks noChangeAspect="1"/>
            </p:cNvGraphicFramePr>
            <p:nvPr/>
          </p:nvGraphicFramePr>
          <p:xfrm>
            <a:off x="1851275" y="1812886"/>
            <a:ext cx="3456384" cy="444237"/>
          </p:xfrm>
          <a:graphic>
            <a:graphicData uri="http://schemas.openxmlformats.org/presentationml/2006/ole">
              <mc:AlternateContent xmlns:mc="http://schemas.openxmlformats.org/markup-compatibility/2006">
                <mc:Choice xmlns:v="urn:schemas-microsoft-com:vml" Requires="v">
                  <p:oleObj spid="_x0000_s89457" name="Equation" r:id="rId3" imgW="2032000" imgH="241300" progId="Equation.DSMT4">
                    <p:embed/>
                  </p:oleObj>
                </mc:Choice>
                <mc:Fallback>
                  <p:oleObj name="Equation" r:id="rId3" imgW="2032000" imgH="241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275" y="1812886"/>
                          <a:ext cx="3456384" cy="444237"/>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851275" y="2358488"/>
            <a:ext cx="3800845" cy="432874"/>
          </p:xfrm>
          <a:graphic>
            <a:graphicData uri="http://schemas.openxmlformats.org/presentationml/2006/ole">
              <mc:AlternateContent xmlns:mc="http://schemas.openxmlformats.org/markup-compatibility/2006">
                <mc:Choice xmlns:v="urn:schemas-microsoft-com:vml" Requires="v">
                  <p:oleObj spid="_x0000_s89458" name="Equation" r:id="rId5" imgW="2286000" imgH="241300" progId="Equation.DSMT4">
                    <p:embed/>
                  </p:oleObj>
                </mc:Choice>
                <mc:Fallback>
                  <p:oleObj name="Equation" r:id="rId5" imgW="2286000" imgH="2413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1275" y="2358488"/>
                          <a:ext cx="3800845" cy="432874"/>
                        </a:xfrm>
                        <a:prstGeom prst="rect">
                          <a:avLst/>
                        </a:prstGeom>
                        <a:noFill/>
                      </p:spPr>
                    </p:pic>
                  </p:oleObj>
                </mc:Fallback>
              </mc:AlternateContent>
            </a:graphicData>
          </a:graphic>
        </p:graphicFrame>
      </p:grpSp>
      <p:sp>
        <p:nvSpPr>
          <p:cNvPr id="12" name="矩形 11"/>
          <p:cNvSpPr/>
          <p:nvPr/>
        </p:nvSpPr>
        <p:spPr>
          <a:xfrm>
            <a:off x="305321" y="2443661"/>
            <a:ext cx="8712869" cy="460375"/>
          </a:xfrm>
          <a:prstGeom prst="rect">
            <a:avLst/>
          </a:prstGeom>
        </p:spPr>
        <p:txBody>
          <a:bodyPr wrap="square">
            <a:spAutoFit/>
          </a:bodyPr>
          <a:lstStyle/>
          <a:p>
            <a:r>
              <a:rPr lang="zh-CN" altLang="en-US" sz="2400" b="1" dirty="0">
                <a:solidFill>
                  <a:srgbClr val="7030A0"/>
                </a:solidFill>
              </a:rPr>
              <a:t>时间抖动、周期抖动和相邻周期间抖动是有数量关系的。</a:t>
            </a:r>
          </a:p>
        </p:txBody>
      </p:sp>
      <p:sp>
        <p:nvSpPr>
          <p:cNvPr id="9" name="标题 1"/>
          <p:cNvSpPr txBox="1"/>
          <p:nvPr/>
        </p:nvSpPr>
        <p:spPr bwMode="auto">
          <a:xfrm>
            <a:off x="2555776" y="-23095"/>
            <a:ext cx="6264597" cy="1066625"/>
          </a:xfrm>
          <a:prstGeom prst="roundRect">
            <a:avLst>
              <a:gd name="adj" fmla="val 21667"/>
            </a:avLst>
          </a:prstGeom>
          <a:noFill/>
          <a:ln>
            <a:noFill/>
          </a:ln>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200" kern="0" dirty="0">
                <a:solidFill>
                  <a:srgbClr val="990000"/>
                </a:solidFill>
                <a:latin typeface="Comic Sans MS" panose="030F0702030302020204" pitchFamily="66" charset="0"/>
                <a:ea typeface="隶书" panose="02010509060101010101" pitchFamily="49" charset="-122"/>
              </a:rPr>
              <a:t>5.2. </a:t>
            </a:r>
            <a:r>
              <a:rPr lang="en-US" altLang="zh-CN" sz="3200" dirty="0">
                <a:solidFill>
                  <a:srgbClr val="990000"/>
                </a:solidFill>
                <a:ea typeface="华文细黑" panose="02010600040101010101" pitchFamily="2" charset="-122"/>
                <a:sym typeface="+mn-ea"/>
              </a:rPr>
              <a:t>时钟信号的时域属性</a:t>
            </a:r>
            <a:endParaRPr lang="zh-CN" altLang="en-US" sz="3200" kern="0" dirty="0">
              <a:solidFill>
                <a:srgbClr val="990000"/>
              </a:solidFill>
              <a:latin typeface="Comic Sans MS" panose="030F0702030302020204" pitchFamily="66" charset="0"/>
              <a:ea typeface="隶书" panose="020105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200454" y="3323982"/>
                <a:ext cx="8964488" cy="3432991"/>
              </a:xfrm>
              <a:prstGeom prst="rect">
                <a:avLst/>
              </a:prstGeom>
              <a:noFill/>
            </p:spPr>
            <p:txBody>
              <a:bodyPr wrap="square" rtlCol="0">
                <a:spAutoFit/>
              </a:bodyPr>
              <a:lstStyle/>
              <a:p>
                <a:r>
                  <a:rPr lang="en-US" altLang="zh-CN" sz="2400" b="1" dirty="0"/>
                  <a:t> </a:t>
                </a:r>
                <a:r>
                  <a:rPr lang="zh-CN" altLang="en-US" sz="2400" b="1" dirty="0"/>
                  <a:t>练习</a:t>
                </a:r>
                <a:r>
                  <a:rPr lang="en-US" altLang="zh-CN" sz="2400" b="1" dirty="0"/>
                  <a:t> 5.2.1</a:t>
                </a:r>
              </a:p>
              <a:p>
                <a:r>
                  <a:rPr lang="en-US" altLang="zh-CN" sz="2400" b="1" dirty="0"/>
                  <a:t>A set of 8 samples was extracted from a received signal with respect to a reference clock having the following instantaneous time jitter values: [1 </a:t>
                </a:r>
                <a:r>
                  <a:rPr lang="en-US" altLang="zh-CN" sz="2400" b="1" dirty="0" err="1"/>
                  <a:t>ps</a:t>
                </a:r>
                <a:r>
                  <a:rPr lang="en-US" altLang="zh-CN" sz="2400" b="1" dirty="0"/>
                  <a:t>, 1 </a:t>
                </a:r>
                <a:r>
                  <a:rPr lang="en-US" altLang="zh-CN" sz="2400" b="1" dirty="0" err="1"/>
                  <a:t>ps</a:t>
                </a:r>
                <a:r>
                  <a:rPr lang="en-US" altLang="zh-CN" sz="2400" b="1" dirty="0"/>
                  <a:t>, -2 </a:t>
                </a:r>
                <a:r>
                  <a:rPr lang="en-US" altLang="zh-CN" sz="2400" b="1" dirty="0" err="1"/>
                  <a:t>ps</a:t>
                </a:r>
                <a:r>
                  <a:rPr lang="en-US" altLang="zh-CN" sz="2400" b="1" dirty="0"/>
                  <a:t>, 3 </a:t>
                </a:r>
                <a:r>
                  <a:rPr lang="en-US" altLang="zh-CN" sz="2400" b="1" dirty="0" err="1"/>
                  <a:t>ps</a:t>
                </a:r>
                <a:r>
                  <a:rPr lang="en-US" altLang="zh-CN" sz="2400" b="1" dirty="0"/>
                  <a:t>, 1 </a:t>
                </a:r>
                <a:r>
                  <a:rPr lang="en-US" altLang="zh-CN" sz="2400" b="1" dirty="0" err="1"/>
                  <a:t>ps</a:t>
                </a:r>
                <a:r>
                  <a:rPr lang="en-US" altLang="zh-CN" sz="2400" b="1" dirty="0"/>
                  <a:t>, 0 </a:t>
                </a:r>
                <a:r>
                  <a:rPr lang="en-US" altLang="zh-CN" sz="2400" b="1" dirty="0" err="1"/>
                  <a:t>ps</a:t>
                </a:r>
                <a:r>
                  <a:rPr lang="en-US" altLang="zh-CN" sz="2400" b="1" dirty="0"/>
                  <a:t>, -1 </a:t>
                </a:r>
                <a:r>
                  <a:rPr lang="en-US" altLang="zh-CN" sz="2400" b="1" dirty="0" err="1"/>
                  <a:t>ps</a:t>
                </a:r>
                <a:r>
                  <a:rPr lang="en-US" altLang="zh-CN" sz="2400" b="1" dirty="0"/>
                  <a:t>, 5 </a:t>
                </a:r>
                <a:r>
                  <a:rPr lang="en-US" altLang="zh-CN" sz="2400" b="1" dirty="0" err="1"/>
                  <a:t>ps</a:t>
                </a:r>
                <a:r>
                  <a:rPr lang="en-US" altLang="zh-CN" sz="2400" b="1" dirty="0"/>
                  <a:t>].  What is the mean, standard deviation and peak-to-peak values?</a:t>
                </a:r>
              </a:p>
              <a:p>
                <a14:m>
                  <m:oMath xmlns:m="http://schemas.openxmlformats.org/officeDocument/2006/math">
                    <m:r>
                      <a:rPr lang="en-US" altLang="zh-CN" sz="2400" b="1" i="1" smtClean="0">
                        <a:latin typeface="Cambria Math" panose="02040503050406030204" pitchFamily="18" charset="0"/>
                      </a:rPr>
                      <m:t>      </m:t>
                    </m:r>
                    <m:r>
                      <a:rPr lang="zh-CN" altLang="en-US"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𝟏𝟎</m:t>
                        </m:r>
                      </m:e>
                      <m: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𝟏𝟐</m:t>
                        </m:r>
                      </m:sup>
                    </m:sSup>
                  </m:oMath>
                </a14:m>
                <a:r>
                  <a:rPr lang="en-US" altLang="zh-CN" sz="2400" b="1" i="1" dirty="0">
                    <a:latin typeface="Cambria Math" panose="02040503050406030204" pitchFamily="18" charset="0"/>
                    <a:ea typeface="Cambria Math" panose="02040503050406030204" pitchFamily="18" charset="0"/>
                  </a:rPr>
                  <a:t>s</a:t>
                </a:r>
              </a:p>
              <a:p>
                <a:r>
                  <a:rPr lang="zh-CN" altLang="en-US" sz="2400" b="1" dirty="0"/>
                  <a:t>     </a:t>
                </a:r>
                <a14:m>
                  <m:oMath xmlns:m="http://schemas.openxmlformats.org/officeDocument/2006/math">
                    <m:r>
                      <a:rPr lang="zh-CN" altLang="en-US" sz="2400" b="1" i="1" smtClean="0">
                        <a:latin typeface="Cambria Math" panose="02040503050406030204" pitchFamily="18" charset="0"/>
                      </a:rPr>
                      <m:t>𝛔</m:t>
                    </m:r>
                    <m:r>
                      <a:rPr lang="en-US" altLang="zh-CN" sz="2400" b="1" i="1">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𝟎𝟔</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𝟏𝟐</m:t>
                        </m:r>
                      </m:sup>
                    </m:sSup>
                  </m:oMath>
                </a14:m>
                <a:endParaRPr lang="en-US" altLang="zh-CN" sz="2400" b="1" dirty="0"/>
              </a:p>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𝒑𝒑</m:t>
                      </m:r>
                      <m:r>
                        <a:rPr lang="en-US" altLang="zh-CN" sz="2400" b="1" i="1">
                          <a:latin typeface="Cambria Math" panose="02040503050406030204" pitchFamily="18" charset="0"/>
                        </a:rPr>
                        <m:t>=</m:t>
                      </m:r>
                      <m:r>
                        <a:rPr lang="en-US" altLang="zh-CN" sz="2400" b="1" i="1" smtClean="0">
                          <a:latin typeface="Cambria Math" panose="02040503050406030204" pitchFamily="18" charset="0"/>
                        </a:rPr>
                        <m:t>𝟕</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𝟏𝟐</m:t>
                          </m:r>
                        </m:sup>
                      </m:sSup>
                    </m:oMath>
                  </m:oMathPara>
                </a14:m>
                <a:endParaRPr lang="zh-CN" altLang="en-US" sz="24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200454" y="3323982"/>
                <a:ext cx="8964488" cy="3432991"/>
              </a:xfrm>
              <a:prstGeom prst="rect">
                <a:avLst/>
              </a:prstGeom>
              <a:blipFill>
                <a:blip r:embed="rId7"/>
                <a:stretch>
                  <a:fillRect l="-1088" t="-1954" r="-1769" b="-1243"/>
                </a:stretch>
              </a:blipFill>
            </p:spPr>
            <p:txBody>
              <a:bodyPr/>
              <a:lstStyle/>
              <a:p>
                <a:r>
                  <a:rPr lang="zh-CN" altLang="en-US">
                    <a:noFill/>
                  </a:rPr>
                  <a:t> </a:t>
                </a:r>
              </a:p>
            </p:txBody>
          </p:sp>
        </mc:Fallback>
      </mc:AlternateContent>
    </p:spTree>
  </p:cSld>
  <p:clrMapOvr>
    <a:masterClrMapping/>
  </p:clrMapOvr>
  <p:transition spd="slow">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输</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测试</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 相干抖动生</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成</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642411" y="1751811"/>
            <a:ext cx="8496944" cy="398780"/>
          </a:xfrm>
          <a:prstGeom prst="rect">
            <a:avLst/>
          </a:prstGeom>
        </p:spPr>
        <p:txBody>
          <a:bodyPr wrap="square">
            <a:spAutoFit/>
          </a:bodyPr>
          <a:lstStyle/>
          <a:p>
            <a:r>
              <a:rPr lang="en-US" altLang="zh-CN" sz="2000" dirty="0"/>
              <a:t>J(t) 以弧度表示</a:t>
            </a:r>
          </a:p>
        </p:txBody>
      </p:sp>
      <p:graphicFrame>
        <p:nvGraphicFramePr>
          <p:cNvPr id="4" name="对象 3"/>
          <p:cNvGraphicFramePr>
            <a:graphicFrameLocks noChangeAspect="1"/>
          </p:cNvGraphicFramePr>
          <p:nvPr/>
        </p:nvGraphicFramePr>
        <p:xfrm>
          <a:off x="4411466" y="1624213"/>
          <a:ext cx="3832942" cy="724000"/>
        </p:xfrm>
        <a:graphic>
          <a:graphicData uri="http://schemas.openxmlformats.org/presentationml/2006/ole">
            <mc:AlternateContent xmlns:mc="http://schemas.openxmlformats.org/markup-compatibility/2006">
              <mc:Choice xmlns:v="urn:schemas-microsoft-com:vml" Requires="v">
                <p:oleObj spid="_x0000_s164133" name="Equation" r:id="rId4" imgW="2286000" imgH="431800" progId="Equation.DSMT4">
                  <p:embed/>
                </p:oleObj>
              </mc:Choice>
              <mc:Fallback>
                <p:oleObj name="Equation" r:id="rId4" imgW="2286000" imgH="431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466" y="1624213"/>
                        <a:ext cx="3832942" cy="724000"/>
                      </a:xfrm>
                      <a:prstGeom prst="rect">
                        <a:avLst/>
                      </a:prstGeom>
                      <a:noFill/>
                    </p:spPr>
                  </p:pic>
                </p:oleObj>
              </mc:Fallback>
            </mc:AlternateContent>
          </a:graphicData>
        </a:graphic>
      </p:graphicFrame>
      <p:sp>
        <p:nvSpPr>
          <p:cNvPr id="6" name="矩形 5"/>
          <p:cNvSpPr/>
          <p:nvPr/>
        </p:nvSpPr>
        <p:spPr>
          <a:xfrm>
            <a:off x="683568" y="2445720"/>
            <a:ext cx="1960880" cy="398780"/>
          </a:xfrm>
          <a:prstGeom prst="rect">
            <a:avLst/>
          </a:prstGeom>
        </p:spPr>
        <p:txBody>
          <a:bodyPr wrap="none">
            <a:spAutoFit/>
          </a:bodyPr>
          <a:lstStyle/>
          <a:p>
            <a:pPr algn="l"/>
            <a:r>
              <a:rPr lang="zh-CN" altLang="en-US" sz="2000" dirty="0"/>
              <a:t>单位间隔（UI） </a:t>
            </a:r>
          </a:p>
        </p:txBody>
      </p:sp>
      <p:graphicFrame>
        <p:nvGraphicFramePr>
          <p:cNvPr id="11" name="对象 10"/>
          <p:cNvGraphicFramePr>
            <a:graphicFrameLocks noChangeAspect="1"/>
          </p:cNvGraphicFramePr>
          <p:nvPr/>
        </p:nvGraphicFramePr>
        <p:xfrm>
          <a:off x="4387758" y="2362791"/>
          <a:ext cx="3145736" cy="681943"/>
        </p:xfrm>
        <a:graphic>
          <a:graphicData uri="http://schemas.openxmlformats.org/presentationml/2006/ole">
            <mc:AlternateContent xmlns:mc="http://schemas.openxmlformats.org/markup-compatibility/2006">
              <mc:Choice xmlns:v="urn:schemas-microsoft-com:vml" Requires="v">
                <p:oleObj spid="_x0000_s164134" name="Equation" r:id="rId6" imgW="1815465" imgH="393700" progId="Equation.DSMT4">
                  <p:embed/>
                </p:oleObj>
              </mc:Choice>
              <mc:Fallback>
                <p:oleObj name="Equation" r:id="rId6" imgW="1815465"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7758" y="2362791"/>
                        <a:ext cx="3145736" cy="681943"/>
                      </a:xfrm>
                      <a:prstGeom prst="rect">
                        <a:avLst/>
                      </a:prstGeom>
                      <a:noFill/>
                    </p:spPr>
                  </p:pic>
                </p:oleObj>
              </mc:Fallback>
            </mc:AlternateContent>
          </a:graphicData>
        </a:graphic>
      </p:graphicFrame>
      <p:sp>
        <p:nvSpPr>
          <p:cNvPr id="12" name="矩形 11"/>
          <p:cNvSpPr/>
          <p:nvPr/>
        </p:nvSpPr>
        <p:spPr>
          <a:xfrm>
            <a:off x="582790" y="3275581"/>
            <a:ext cx="8064895" cy="398780"/>
          </a:xfrm>
          <a:prstGeom prst="rect">
            <a:avLst/>
          </a:prstGeom>
        </p:spPr>
        <p:txBody>
          <a:bodyPr wrap="square">
            <a:spAutoFit/>
          </a:bodyPr>
          <a:lstStyle/>
          <a:p>
            <a:r>
              <a:rPr lang="en-US" altLang="zh-CN" sz="2000" dirty="0"/>
              <a:t> 我们假设此信号以采样率Fs采样</a:t>
            </a:r>
          </a:p>
        </p:txBody>
      </p:sp>
      <p:graphicFrame>
        <p:nvGraphicFramePr>
          <p:cNvPr id="17" name="对象 16"/>
          <p:cNvGraphicFramePr>
            <a:graphicFrameLocks noChangeAspect="1"/>
          </p:cNvGraphicFramePr>
          <p:nvPr/>
        </p:nvGraphicFramePr>
        <p:xfrm>
          <a:off x="2224192" y="3740204"/>
          <a:ext cx="4327132" cy="829861"/>
        </p:xfrm>
        <a:graphic>
          <a:graphicData uri="http://schemas.openxmlformats.org/presentationml/2006/ole">
            <mc:AlternateContent xmlns:mc="http://schemas.openxmlformats.org/markup-compatibility/2006">
              <mc:Choice xmlns:v="urn:schemas-microsoft-com:vml" Requires="v">
                <p:oleObj spid="_x0000_s164135" name="Equation" r:id="rId8" imgW="2781300" imgH="533400" progId="Equation.DSMT4">
                  <p:embed/>
                </p:oleObj>
              </mc:Choice>
              <mc:Fallback>
                <p:oleObj name="Equation" r:id="rId8" imgW="2781300" imgH="533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4192" y="3740204"/>
                        <a:ext cx="4327132" cy="829861"/>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3099002" y="4876059"/>
          <a:ext cx="2945995" cy="715456"/>
        </p:xfrm>
        <a:graphic>
          <a:graphicData uri="http://schemas.openxmlformats.org/presentationml/2006/ole">
            <mc:AlternateContent xmlns:mc="http://schemas.openxmlformats.org/markup-compatibility/2006">
              <mc:Choice xmlns:v="urn:schemas-microsoft-com:vml" Requires="v">
                <p:oleObj spid="_x0000_s164136" name="Equation" r:id="rId10" imgW="1777365" imgH="431800" progId="Equation.DSMT4">
                  <p:embed/>
                </p:oleObj>
              </mc:Choice>
              <mc:Fallback>
                <p:oleObj name="Equation" r:id="rId10" imgW="1777365" imgH="4318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9002" y="4876059"/>
                        <a:ext cx="2945995" cy="715456"/>
                      </a:xfrm>
                      <a:prstGeom prst="rect">
                        <a:avLst/>
                      </a:prstGeom>
                      <a:noFill/>
                    </p:spPr>
                  </p:pic>
                </p:oleObj>
              </mc:Fallback>
            </mc:AlternateContent>
          </a:graphicData>
        </a:graphic>
      </p:graphicFrame>
      <p:graphicFrame>
        <p:nvGraphicFramePr>
          <p:cNvPr id="23" name="对象 22"/>
          <p:cNvGraphicFramePr>
            <a:graphicFrameLocks noChangeAspect="1"/>
          </p:cNvGraphicFramePr>
          <p:nvPr/>
        </p:nvGraphicFramePr>
        <p:xfrm>
          <a:off x="1883333" y="5965691"/>
          <a:ext cx="5377333" cy="892309"/>
        </p:xfrm>
        <a:graphic>
          <a:graphicData uri="http://schemas.openxmlformats.org/presentationml/2006/ole">
            <mc:AlternateContent xmlns:mc="http://schemas.openxmlformats.org/markup-compatibility/2006">
              <mc:Choice xmlns:v="urn:schemas-microsoft-com:vml" Requires="v">
                <p:oleObj spid="_x0000_s164137" name="Equation" r:id="rId12" imgW="2908300" imgH="482600" progId="Equation.DSMT4">
                  <p:embed/>
                </p:oleObj>
              </mc:Choice>
              <mc:Fallback>
                <p:oleObj name="Equation" r:id="rId12" imgW="2908300" imgH="4826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3333" y="5965691"/>
                        <a:ext cx="5377333" cy="892309"/>
                      </a:xfrm>
                      <a:prstGeom prst="rect">
                        <a:avLst/>
                      </a:prstGeom>
                      <a:noFill/>
                    </p:spPr>
                  </p:pic>
                </p:oleObj>
              </mc:Fallback>
            </mc:AlternateContent>
          </a:graphicData>
        </a:graphic>
      </p:graphicFrame>
      <p:sp>
        <p:nvSpPr>
          <p:cNvPr id="14" name="标题 1">
            <a:extLst>
              <a:ext uri="{FF2B5EF4-FFF2-40B4-BE49-F238E27FC236}">
                <a16:creationId xmlns:a16="http://schemas.microsoft.com/office/drawing/2014/main" id="{8BB9E749-246F-410B-9E52-E860C084F016}"/>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 </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输</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测试</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a:t>
            </a:r>
            <a:r>
              <a:rPr lang="en-US" altLang="zh-CN" sz="2400" b="1" dirty="0">
                <a:solidFill>
                  <a:srgbClr val="990000"/>
                </a:solidFill>
                <a:latin typeface="Comic Sans MS" panose="030F0702030302020204" pitchFamily="66" charset="0"/>
                <a:ea typeface="隶书" panose="02010509060101010101" pitchFamily="49" charset="-122"/>
                <a:cs typeface="+mj-cs"/>
                <a:sym typeface="+mn-ea"/>
              </a:rPr>
              <a:t> 相干抖动生</a:t>
            </a:r>
            <a:r>
              <a:rPr lang="zh-CN" altLang="en-US" sz="2400" b="1" dirty="0">
                <a:solidFill>
                  <a:srgbClr val="990000"/>
                </a:solidFill>
                <a:latin typeface="Comic Sans MS" panose="030F0702030302020204" pitchFamily="66" charset="0"/>
                <a:ea typeface="隶书" panose="02010509060101010101" pitchFamily="49" charset="-122"/>
                <a:cs typeface="+mj-cs"/>
                <a:sym typeface="+mn-ea"/>
              </a:rPr>
              <a:t>成</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9" y="1740792"/>
            <a:ext cx="7056781" cy="4352504"/>
          </a:xfrm>
          <a:prstGeom prst="rect">
            <a:avLst/>
          </a:prstGeom>
        </p:spPr>
      </p:pic>
      <p:sp>
        <p:nvSpPr>
          <p:cNvPr id="2" name="矩形 1"/>
          <p:cNvSpPr/>
          <p:nvPr/>
        </p:nvSpPr>
        <p:spPr>
          <a:xfrm>
            <a:off x="2293170" y="6134848"/>
            <a:ext cx="3421380" cy="368300"/>
          </a:xfrm>
          <a:prstGeom prst="rect">
            <a:avLst/>
          </a:prstGeom>
        </p:spPr>
        <p:txBody>
          <a:bodyPr wrap="none">
            <a:spAutoFit/>
          </a:bodyPr>
          <a:lstStyle/>
          <a:p>
            <a:pPr algn="l"/>
            <a:r>
              <a:rPr lang="en-US" altLang="zh-CN" dirty="0"/>
              <a:t>               </a:t>
            </a:r>
            <a:r>
              <a:rPr lang="zh-CN" altLang="en-US" dirty="0"/>
              <a:t>产生相位调制时钟信号</a:t>
            </a:r>
          </a:p>
        </p:txBody>
      </p:sp>
      <p:sp>
        <p:nvSpPr>
          <p:cNvPr id="7" name="标题 1">
            <a:extLst>
              <a:ext uri="{FF2B5EF4-FFF2-40B4-BE49-F238E27FC236}">
                <a16:creationId xmlns:a16="http://schemas.microsoft.com/office/drawing/2014/main" id="{92A6EBE9-0B19-4A78-8320-1E0F4DA4A225}"/>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rPr>
              <a:t>抖动传</a:t>
            </a:r>
            <a:r>
              <a:rPr lang="zh-CN" sz="2400" b="1" dirty="0">
                <a:solidFill>
                  <a:srgbClr val="990000"/>
                </a:solidFill>
                <a:latin typeface="Comic Sans MS" panose="030F0702030302020204" pitchFamily="66" charset="0"/>
                <a:ea typeface="隶书" panose="02010509060101010101" pitchFamily="49" charset="-122"/>
                <a:cs typeface="+mj-cs"/>
              </a:rPr>
              <a:t>输</a:t>
            </a:r>
            <a:r>
              <a:rPr sz="2400" b="1" dirty="0">
                <a:solidFill>
                  <a:srgbClr val="990000"/>
                </a:solidFill>
                <a:latin typeface="Comic Sans MS" panose="030F0702030302020204" pitchFamily="66" charset="0"/>
                <a:ea typeface="隶书" panose="02010509060101010101" pitchFamily="49" charset="-122"/>
                <a:cs typeface="+mj-cs"/>
              </a:rPr>
              <a:t>测试：使用解析信号表示的相干相位提取</a:t>
            </a:r>
          </a:p>
        </p:txBody>
      </p:sp>
      <p:sp>
        <p:nvSpPr>
          <p:cNvPr id="3" name="矩形 2"/>
          <p:cNvSpPr/>
          <p:nvPr/>
        </p:nvSpPr>
        <p:spPr>
          <a:xfrm>
            <a:off x="287524" y="2110124"/>
            <a:ext cx="8568952" cy="706755"/>
          </a:xfrm>
          <a:prstGeom prst="rect">
            <a:avLst/>
          </a:prstGeom>
        </p:spPr>
        <p:txBody>
          <a:bodyPr wrap="square">
            <a:spAutoFit/>
          </a:bodyPr>
          <a:lstStyle/>
          <a:p>
            <a:r>
              <a:rPr lang="en-US" altLang="zh-CN" sz="2000" dirty="0"/>
              <a:t>该方法采用快速数字化仪，以FS采样率进行操作，从而对通道输出信号进行采样，将数据采集并存储在矢量 </a:t>
            </a:r>
            <a:r>
              <a:rPr lang="en-US" altLang="zh-CN" sz="2000" dirty="0" err="1"/>
              <a:t>d</a:t>
            </a:r>
            <a:r>
              <a:rPr lang="en-US" altLang="zh-CN" sz="2000" baseline="-25000" dirty="0" err="1"/>
              <a:t>OUT</a:t>
            </a:r>
            <a:r>
              <a:rPr lang="en-US" altLang="zh-CN" sz="2000" dirty="0"/>
              <a:t>.</a:t>
            </a:r>
            <a:r>
              <a:rPr lang="zh-CN" altLang="en-US" sz="2000" dirty="0"/>
              <a:t>中</a:t>
            </a:r>
          </a:p>
        </p:txBody>
      </p:sp>
      <p:graphicFrame>
        <p:nvGraphicFramePr>
          <p:cNvPr id="6" name="对象 5"/>
          <p:cNvGraphicFramePr>
            <a:graphicFrameLocks noChangeAspect="1"/>
          </p:cNvGraphicFramePr>
          <p:nvPr/>
        </p:nvGraphicFramePr>
        <p:xfrm>
          <a:off x="2915816" y="3117548"/>
          <a:ext cx="2746490" cy="468913"/>
        </p:xfrm>
        <a:graphic>
          <a:graphicData uri="http://schemas.openxmlformats.org/presentationml/2006/ole">
            <mc:AlternateContent xmlns:mc="http://schemas.openxmlformats.org/markup-compatibility/2006">
              <mc:Choice xmlns:v="urn:schemas-microsoft-com:vml" Requires="v">
                <p:oleObj spid="_x0000_s164981" name="Equation" r:id="rId4" imgW="1562100" imgH="266700" progId="Equation.DSMT4">
                  <p:embed/>
                </p:oleObj>
              </mc:Choice>
              <mc:Fallback>
                <p:oleObj name="Equation" r:id="rId4" imgW="1562100" imgH="2667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117548"/>
                        <a:ext cx="2746490" cy="468913"/>
                      </a:xfrm>
                      <a:prstGeom prst="rect">
                        <a:avLst/>
                      </a:prstGeom>
                      <a:noFill/>
                    </p:spPr>
                  </p:pic>
                </p:oleObj>
              </mc:Fallback>
            </mc:AlternateContent>
          </a:graphicData>
        </a:graphic>
      </p:graphicFrame>
      <p:sp>
        <p:nvSpPr>
          <p:cNvPr id="7" name="矩形 6"/>
          <p:cNvSpPr/>
          <p:nvPr/>
        </p:nvSpPr>
        <p:spPr>
          <a:xfrm>
            <a:off x="287524" y="3933156"/>
            <a:ext cx="9185242" cy="398780"/>
          </a:xfrm>
          <a:prstGeom prst="rect">
            <a:avLst/>
          </a:prstGeom>
        </p:spPr>
        <p:txBody>
          <a:bodyPr wrap="square">
            <a:spAutoFit/>
          </a:bodyPr>
          <a:lstStyle/>
          <a:p>
            <a:r>
              <a:rPr lang="en-US" altLang="zh-CN" sz="2000" dirty="0"/>
              <a:t>通过离散希尔伯特变换（DTH）与原始时间序列相关</a:t>
            </a:r>
          </a:p>
        </p:txBody>
      </p:sp>
      <p:graphicFrame>
        <p:nvGraphicFramePr>
          <p:cNvPr id="9" name="对象 8"/>
          <p:cNvGraphicFramePr>
            <a:graphicFrameLocks noChangeAspect="1"/>
          </p:cNvGraphicFramePr>
          <p:nvPr/>
        </p:nvGraphicFramePr>
        <p:xfrm>
          <a:off x="2085865" y="4584093"/>
          <a:ext cx="4972269" cy="1450245"/>
        </p:xfrm>
        <a:graphic>
          <a:graphicData uri="http://schemas.openxmlformats.org/presentationml/2006/ole">
            <mc:AlternateContent xmlns:mc="http://schemas.openxmlformats.org/markup-compatibility/2006">
              <mc:Choice xmlns:v="urn:schemas-microsoft-com:vml" Requires="v">
                <p:oleObj spid="_x0000_s164982" name="Equation" r:id="rId6" imgW="3048000" imgH="889000" progId="Equation.DSMT4">
                  <p:embed/>
                </p:oleObj>
              </mc:Choice>
              <mc:Fallback>
                <p:oleObj name="Equation" r:id="rId6" imgW="3048000" imgH="889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5865" y="4584093"/>
                        <a:ext cx="4972269" cy="1450245"/>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CA07D587-D7C9-4068-A0D1-07D2CB155CC6}"/>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sz="2400" b="1" dirty="0">
                <a:solidFill>
                  <a:srgbClr val="990000"/>
                </a:solidFill>
                <a:latin typeface="Comic Sans MS" panose="030F0702030302020204" pitchFamily="66" charset="0"/>
                <a:ea typeface="隶书" panose="02010509060101010101" pitchFamily="49" charset="-122"/>
                <a:cs typeface="+mj-cs"/>
                <a:sym typeface="+mn-ea"/>
              </a:rPr>
              <a:t>输</a:t>
            </a:r>
            <a:r>
              <a:rPr sz="2400" b="1" dirty="0">
                <a:solidFill>
                  <a:srgbClr val="990000"/>
                </a:solidFill>
                <a:latin typeface="Comic Sans MS" panose="030F0702030302020204" pitchFamily="66" charset="0"/>
                <a:ea typeface="隶书" panose="02010509060101010101" pitchFamily="49" charset="-122"/>
                <a:cs typeface="+mj-cs"/>
                <a:sym typeface="+mn-ea"/>
              </a:rPr>
              <a:t>测试：使用解析信号表示的相干相位提取</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287524" y="2110124"/>
            <a:ext cx="8568952" cy="706755"/>
          </a:xfrm>
          <a:prstGeom prst="rect">
            <a:avLst/>
          </a:prstGeom>
        </p:spPr>
        <p:txBody>
          <a:bodyPr wrap="square">
            <a:spAutoFit/>
          </a:bodyPr>
          <a:lstStyle/>
          <a:p>
            <a:r>
              <a:rPr lang="en-US" altLang="zh-CN" sz="2000" dirty="0"/>
              <a:t>上面定义的DHT在计算上效率很低。相反，我们可以使用</a:t>
            </a:r>
            <a:r>
              <a:rPr lang="en-US" altLang="zh-CN" sz="2000" dirty="0" err="1">
                <a:sym typeface="+mn-ea"/>
              </a:rPr>
              <a:t>d</a:t>
            </a:r>
            <a:r>
              <a:rPr lang="en-US" altLang="zh-CN" sz="2000" baseline="-25000" dirty="0" err="1">
                <a:sym typeface="+mn-ea"/>
              </a:rPr>
              <a:t>OUT</a:t>
            </a:r>
            <a:r>
              <a:rPr lang="zh-CN" altLang="en-US" sz="2000" dirty="0"/>
              <a:t>的谱系数在频域上工作。</a:t>
            </a:r>
          </a:p>
        </p:txBody>
      </p:sp>
      <p:graphicFrame>
        <p:nvGraphicFramePr>
          <p:cNvPr id="4" name="对象 3"/>
          <p:cNvGraphicFramePr>
            <a:graphicFrameLocks noChangeAspect="1"/>
          </p:cNvGraphicFramePr>
          <p:nvPr/>
        </p:nvGraphicFramePr>
        <p:xfrm>
          <a:off x="1979712" y="2829636"/>
          <a:ext cx="4475163" cy="452407"/>
        </p:xfrm>
        <a:graphic>
          <a:graphicData uri="http://schemas.openxmlformats.org/presentationml/2006/ole">
            <mc:AlternateContent xmlns:mc="http://schemas.openxmlformats.org/markup-compatibility/2006">
              <mc:Choice xmlns:v="urn:schemas-microsoft-com:vml" Requires="v">
                <p:oleObj spid="_x0000_s167086" name="Equation" r:id="rId4" imgW="2324100" imgH="228600" progId="Equation.DSMT4">
                  <p:embed/>
                </p:oleObj>
              </mc:Choice>
              <mc:Fallback>
                <p:oleObj name="Equation" r:id="rId4" imgW="23241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2829636"/>
                        <a:ext cx="4475163" cy="45240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1858963" y="3471766"/>
          <a:ext cx="5206080" cy="1259354"/>
        </p:xfrm>
        <a:graphic>
          <a:graphicData uri="http://schemas.openxmlformats.org/presentationml/2006/ole">
            <mc:AlternateContent xmlns:mc="http://schemas.openxmlformats.org/markup-compatibility/2006">
              <mc:Choice xmlns:v="urn:schemas-microsoft-com:vml" Requires="v">
                <p:oleObj spid="_x0000_s167087" name="Equation" r:id="rId6" imgW="2933700" imgH="711200" progId="Equation.DSMT4">
                  <p:embed/>
                </p:oleObj>
              </mc:Choice>
              <mc:Fallback>
                <p:oleObj name="Equation" r:id="rId6" imgW="2933700" imgH="711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963" y="3471766"/>
                        <a:ext cx="5206080" cy="1259354"/>
                      </a:xfrm>
                      <a:prstGeom prst="rect">
                        <a:avLst/>
                      </a:prstGeom>
                      <a:noFill/>
                    </p:spPr>
                  </p:pic>
                </p:oleObj>
              </mc:Fallback>
            </mc:AlternateContent>
          </a:graphicData>
        </a:graphic>
      </p:graphicFrame>
      <p:sp>
        <p:nvSpPr>
          <p:cNvPr id="11" name="矩形 10"/>
          <p:cNvSpPr/>
          <p:nvPr/>
        </p:nvSpPr>
        <p:spPr>
          <a:xfrm>
            <a:off x="355310" y="4984766"/>
            <a:ext cx="1988185" cy="398780"/>
          </a:xfrm>
          <a:prstGeom prst="rect">
            <a:avLst/>
          </a:prstGeom>
        </p:spPr>
        <p:txBody>
          <a:bodyPr wrap="none">
            <a:spAutoFit/>
          </a:bodyPr>
          <a:lstStyle/>
          <a:p>
            <a:pPr algn="l"/>
            <a:r>
              <a:rPr lang="en-US" altLang="zh-CN" sz="2000" dirty="0"/>
              <a:t>通过IFFT的应用</a:t>
            </a:r>
          </a:p>
        </p:txBody>
      </p:sp>
      <p:graphicFrame>
        <p:nvGraphicFramePr>
          <p:cNvPr id="13" name="对象 12"/>
          <p:cNvGraphicFramePr>
            <a:graphicFrameLocks noChangeAspect="1"/>
          </p:cNvGraphicFramePr>
          <p:nvPr/>
        </p:nvGraphicFramePr>
        <p:xfrm>
          <a:off x="1979712" y="5633828"/>
          <a:ext cx="5583188" cy="534044"/>
        </p:xfrm>
        <a:graphic>
          <a:graphicData uri="http://schemas.openxmlformats.org/presentationml/2006/ole">
            <mc:AlternateContent xmlns:mc="http://schemas.openxmlformats.org/markup-compatibility/2006">
              <mc:Choice xmlns:v="urn:schemas-microsoft-com:vml" Requires="v">
                <p:oleObj spid="_x0000_s167088" name="Equation" r:id="rId8" imgW="2921000" imgH="279400" progId="Equation.DSMT4">
                  <p:embed/>
                </p:oleObj>
              </mc:Choice>
              <mc:Fallback>
                <p:oleObj name="Equation" r:id="rId8" imgW="2921000" imgH="279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712" y="5633828"/>
                        <a:ext cx="5583188" cy="534044"/>
                      </a:xfrm>
                      <a:prstGeom prst="rect">
                        <a:avLst/>
                      </a:prstGeom>
                      <a:noFill/>
                    </p:spPr>
                  </p:pic>
                </p:oleObj>
              </mc:Fallback>
            </mc:AlternateContent>
          </a:graphicData>
        </a:graphic>
      </p:graphicFrame>
      <p:sp>
        <p:nvSpPr>
          <p:cNvPr id="12" name="标题 1">
            <a:extLst>
              <a:ext uri="{FF2B5EF4-FFF2-40B4-BE49-F238E27FC236}">
                <a16:creationId xmlns:a16="http://schemas.microsoft.com/office/drawing/2014/main" id="{EA6D1B28-3925-4239-961F-C6F5AB1E8C6B}"/>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sz="2400" b="1" dirty="0">
                <a:solidFill>
                  <a:srgbClr val="990000"/>
                </a:solidFill>
                <a:latin typeface="Comic Sans MS" panose="030F0702030302020204" pitchFamily="66" charset="0"/>
                <a:ea typeface="隶书" panose="02010509060101010101" pitchFamily="49" charset="-122"/>
                <a:cs typeface="+mj-cs"/>
                <a:sym typeface="+mn-ea"/>
              </a:rPr>
              <a:t>输</a:t>
            </a:r>
            <a:r>
              <a:rPr sz="2400" b="1" dirty="0">
                <a:solidFill>
                  <a:srgbClr val="990000"/>
                </a:solidFill>
                <a:latin typeface="Comic Sans MS" panose="030F0702030302020204" pitchFamily="66" charset="0"/>
                <a:ea typeface="隶书" panose="02010509060101010101" pitchFamily="49" charset="-122"/>
                <a:cs typeface="+mj-cs"/>
                <a:sym typeface="+mn-ea"/>
              </a:rPr>
              <a:t>测试：使用解析信号表示的相干相位提取</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287524" y="2110124"/>
            <a:ext cx="8568952" cy="398780"/>
          </a:xfrm>
          <a:prstGeom prst="rect">
            <a:avLst/>
          </a:prstGeom>
        </p:spPr>
        <p:txBody>
          <a:bodyPr wrap="square">
            <a:spAutoFit/>
          </a:bodyPr>
          <a:lstStyle/>
          <a:p>
            <a:r>
              <a:rPr lang="en-US" altLang="zh-CN" sz="2000" dirty="0"/>
              <a:t>复数信号的离散时间总瞬时相位</a:t>
            </a:r>
          </a:p>
        </p:txBody>
      </p:sp>
      <p:graphicFrame>
        <p:nvGraphicFramePr>
          <p:cNvPr id="6" name="对象 5"/>
          <p:cNvGraphicFramePr>
            <a:graphicFrameLocks noChangeAspect="1"/>
          </p:cNvGraphicFramePr>
          <p:nvPr/>
        </p:nvGraphicFramePr>
        <p:xfrm>
          <a:off x="1853615" y="2736452"/>
          <a:ext cx="4683585" cy="746388"/>
        </p:xfrm>
        <a:graphic>
          <a:graphicData uri="http://schemas.openxmlformats.org/presentationml/2006/ole">
            <mc:AlternateContent xmlns:mc="http://schemas.openxmlformats.org/markup-compatibility/2006">
              <mc:Choice xmlns:v="urn:schemas-microsoft-com:vml" Requires="v">
                <p:oleObj spid="_x0000_s168110" name="Equation" r:id="rId4" imgW="3187700" imgH="508000" progId="Equation.DSMT4">
                  <p:embed/>
                </p:oleObj>
              </mc:Choice>
              <mc:Fallback>
                <p:oleObj name="Equation" r:id="rId4" imgW="3187700" imgH="5080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3615" y="2736452"/>
                        <a:ext cx="4683585" cy="746388"/>
                      </a:xfrm>
                      <a:prstGeom prst="rect">
                        <a:avLst/>
                      </a:prstGeom>
                      <a:noFill/>
                    </p:spPr>
                  </p:pic>
                </p:oleObj>
              </mc:Fallback>
            </mc:AlternateContent>
          </a:graphicData>
        </a:graphic>
      </p:graphicFrame>
      <p:sp>
        <p:nvSpPr>
          <p:cNvPr id="7" name="矩形 6"/>
          <p:cNvSpPr/>
          <p:nvPr/>
        </p:nvSpPr>
        <p:spPr>
          <a:xfrm>
            <a:off x="321362" y="3534298"/>
            <a:ext cx="8064896" cy="1014730"/>
          </a:xfrm>
          <a:prstGeom prst="rect">
            <a:avLst/>
          </a:prstGeom>
        </p:spPr>
        <p:txBody>
          <a:bodyPr wrap="square">
            <a:spAutoFit/>
          </a:bodyPr>
          <a:lstStyle/>
          <a:p>
            <a:r>
              <a:rPr lang="en-US" altLang="zh-CN" sz="2000" dirty="0"/>
              <a:t>由于这一相位项同时包含了载波的相位和</a:t>
            </a:r>
            <a:r>
              <a:rPr lang="zh-CN" altLang="en-US" sz="2000" dirty="0"/>
              <a:t>加入的</a:t>
            </a:r>
            <a:r>
              <a:rPr lang="en-US" altLang="zh-CN" sz="2000" dirty="0"/>
              <a:t>抖动信号的相位，因此我们需要确定载波的瞬时相位并将其减去，从而得到</a:t>
            </a:r>
            <a:r>
              <a:rPr lang="zh-CN" altLang="en-US" sz="2000" dirty="0"/>
              <a:t>单独的</a:t>
            </a:r>
            <a:r>
              <a:rPr lang="en-US" altLang="zh-CN" sz="2000" dirty="0"/>
              <a:t>相位调制的抖动信号的效果。 </a:t>
            </a:r>
            <a:endParaRPr lang="zh-CN" altLang="en-US" sz="2000" dirty="0"/>
          </a:p>
        </p:txBody>
      </p:sp>
      <p:graphicFrame>
        <p:nvGraphicFramePr>
          <p:cNvPr id="9" name="对象 8"/>
          <p:cNvGraphicFramePr>
            <a:graphicFrameLocks noChangeAspect="1"/>
          </p:cNvGraphicFramePr>
          <p:nvPr/>
        </p:nvGraphicFramePr>
        <p:xfrm>
          <a:off x="1259632" y="5013176"/>
          <a:ext cx="2016224" cy="686845"/>
        </p:xfrm>
        <a:graphic>
          <a:graphicData uri="http://schemas.openxmlformats.org/presentationml/2006/ole">
            <mc:AlternateContent xmlns:mc="http://schemas.openxmlformats.org/markup-compatibility/2006">
              <mc:Choice xmlns:v="urn:schemas-microsoft-com:vml" Requires="v">
                <p:oleObj spid="_x0000_s168111" name="Equation" r:id="rId6" imgW="1155700" imgH="393700" progId="Equation.DSMT4">
                  <p:embed/>
                </p:oleObj>
              </mc:Choice>
              <mc:Fallback>
                <p:oleObj name="Equation" r:id="rId6" imgW="1155700"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5013176"/>
                        <a:ext cx="2016224" cy="686845"/>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3921099" y="5013176"/>
          <a:ext cx="3171182" cy="692300"/>
        </p:xfrm>
        <a:graphic>
          <a:graphicData uri="http://schemas.openxmlformats.org/presentationml/2006/ole">
            <mc:AlternateContent xmlns:mc="http://schemas.openxmlformats.org/markup-compatibility/2006">
              <mc:Choice xmlns:v="urn:schemas-microsoft-com:vml" Requires="v">
                <p:oleObj spid="_x0000_s168112" name="Equation" r:id="rId8" imgW="1803400" imgH="393700" progId="Equation.DSMT4">
                  <p:embed/>
                </p:oleObj>
              </mc:Choice>
              <mc:Fallback>
                <p:oleObj name="Equation" r:id="rId8" imgW="1803400" imgH="3937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1099" y="5013176"/>
                        <a:ext cx="3171182" cy="692300"/>
                      </a:xfrm>
                      <a:prstGeom prst="rect">
                        <a:avLst/>
                      </a:prstGeom>
                      <a:noFill/>
                    </p:spPr>
                  </p:pic>
                </p:oleObj>
              </mc:Fallback>
            </mc:AlternateContent>
          </a:graphicData>
        </a:graphic>
      </p:graphicFrame>
      <p:sp>
        <p:nvSpPr>
          <p:cNvPr id="15" name="矩形 14"/>
          <p:cNvSpPr/>
          <p:nvPr/>
        </p:nvSpPr>
        <p:spPr>
          <a:xfrm>
            <a:off x="7231425" y="5171932"/>
            <a:ext cx="1646605" cy="369332"/>
          </a:xfrm>
          <a:prstGeom prst="rect">
            <a:avLst/>
          </a:prstGeom>
        </p:spPr>
        <p:txBody>
          <a:bodyPr wrap="none">
            <a:spAutoFit/>
          </a:bodyPr>
          <a:lstStyle/>
          <a:p>
            <a:r>
              <a:rPr lang="zh-CN" altLang="en-US" dirty="0"/>
              <a:t>recursive form</a:t>
            </a:r>
          </a:p>
        </p:txBody>
      </p:sp>
      <p:sp>
        <p:nvSpPr>
          <p:cNvPr id="11" name="标题 1">
            <a:extLst>
              <a:ext uri="{FF2B5EF4-FFF2-40B4-BE49-F238E27FC236}">
                <a16:creationId xmlns:a16="http://schemas.microsoft.com/office/drawing/2014/main" id="{6EB72BD9-4AB1-4551-BE3F-AA2FFAA1E085}"/>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sz="2400" b="1" dirty="0">
                <a:solidFill>
                  <a:srgbClr val="990000"/>
                </a:solidFill>
                <a:latin typeface="Comic Sans MS" panose="030F0702030302020204" pitchFamily="66" charset="0"/>
                <a:ea typeface="隶书" panose="02010509060101010101" pitchFamily="49" charset="-122"/>
                <a:cs typeface="+mj-cs"/>
                <a:sym typeface="+mn-ea"/>
              </a:rPr>
              <a:t>输</a:t>
            </a:r>
            <a:r>
              <a:rPr sz="2400" b="1" dirty="0">
                <a:solidFill>
                  <a:srgbClr val="990000"/>
                </a:solidFill>
                <a:latin typeface="Comic Sans MS" panose="030F0702030302020204" pitchFamily="66" charset="0"/>
                <a:ea typeface="隶书" panose="02010509060101010101" pitchFamily="49" charset="-122"/>
                <a:cs typeface="+mj-cs"/>
                <a:sym typeface="+mn-ea"/>
              </a:rPr>
              <a:t>测试：使用解析信号表示的相干相位提取</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282898" y="2070594"/>
            <a:ext cx="8568952" cy="398780"/>
          </a:xfrm>
          <a:prstGeom prst="rect">
            <a:avLst/>
          </a:prstGeom>
        </p:spPr>
        <p:txBody>
          <a:bodyPr wrap="square">
            <a:spAutoFit/>
          </a:bodyPr>
          <a:lstStyle/>
          <a:p>
            <a:r>
              <a:rPr lang="en-US" altLang="zh-CN" sz="2000" dirty="0"/>
              <a:t>然后将恢复相位调制的抖动序列</a:t>
            </a:r>
          </a:p>
        </p:txBody>
      </p:sp>
      <p:grpSp>
        <p:nvGrpSpPr>
          <p:cNvPr id="12" name="组合 11"/>
          <p:cNvGrpSpPr/>
          <p:nvPr/>
        </p:nvGrpSpPr>
        <p:grpSpPr>
          <a:xfrm>
            <a:off x="1048085" y="2614983"/>
            <a:ext cx="6908291" cy="716098"/>
            <a:chOff x="683569" y="2614983"/>
            <a:chExt cx="6908291" cy="716098"/>
          </a:xfrm>
        </p:grpSpPr>
        <p:graphicFrame>
          <p:nvGraphicFramePr>
            <p:cNvPr id="4" name="对象 3"/>
            <p:cNvGraphicFramePr>
              <a:graphicFrameLocks noChangeAspect="1"/>
            </p:cNvGraphicFramePr>
            <p:nvPr/>
          </p:nvGraphicFramePr>
          <p:xfrm>
            <a:off x="683569" y="2727296"/>
            <a:ext cx="2736304" cy="491472"/>
          </p:xfrm>
          <a:graphic>
            <a:graphicData uri="http://schemas.openxmlformats.org/presentationml/2006/ole">
              <mc:AlternateContent xmlns:mc="http://schemas.openxmlformats.org/markup-compatibility/2006">
                <mc:Choice xmlns:v="urn:schemas-microsoft-com:vml" Requires="v">
                  <p:oleObj spid="_x0000_s169134" name="Equation" r:id="rId4" imgW="1308100" imgH="228600" progId="Equation.DSMT4">
                    <p:embed/>
                  </p:oleObj>
                </mc:Choice>
                <mc:Fallback>
                  <p:oleObj name="Equation" r:id="rId4" imgW="13081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9" y="2727296"/>
                          <a:ext cx="2736304" cy="491472"/>
                        </a:xfrm>
                        <a:prstGeom prst="rect">
                          <a:avLst/>
                        </a:prstGeom>
                        <a:noFill/>
                      </p:spPr>
                    </p:pic>
                  </p:oleObj>
                </mc:Fallback>
              </mc:AlternateContent>
            </a:graphicData>
          </a:graphic>
        </p:graphicFrame>
        <p:sp>
          <p:nvSpPr>
            <p:cNvPr id="8" name="箭头: 右 7"/>
            <p:cNvSpPr/>
            <p:nvPr/>
          </p:nvSpPr>
          <p:spPr>
            <a:xfrm>
              <a:off x="3883702" y="2835596"/>
              <a:ext cx="1008112" cy="27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10"/>
            <p:cNvGraphicFramePr>
              <a:graphicFrameLocks noChangeAspect="1"/>
            </p:cNvGraphicFramePr>
            <p:nvPr/>
          </p:nvGraphicFramePr>
          <p:xfrm>
            <a:off x="5351167" y="2614983"/>
            <a:ext cx="2240693" cy="716098"/>
          </p:xfrm>
          <a:graphic>
            <a:graphicData uri="http://schemas.openxmlformats.org/presentationml/2006/ole">
              <mc:AlternateContent xmlns:mc="http://schemas.openxmlformats.org/markup-compatibility/2006">
                <mc:Choice xmlns:v="urn:schemas-microsoft-com:vml" Requires="v">
                  <p:oleObj spid="_x0000_s169135" name="Equation" r:id="rId6" imgW="1231265" imgH="393700" progId="Equation.DSMT4">
                    <p:embed/>
                  </p:oleObj>
                </mc:Choice>
                <mc:Fallback>
                  <p:oleObj name="Equation" r:id="rId6" imgW="1231265" imgH="3937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1167" y="2614983"/>
                          <a:ext cx="2240693" cy="716098"/>
                        </a:xfrm>
                        <a:prstGeom prst="rect">
                          <a:avLst/>
                        </a:prstGeom>
                        <a:noFill/>
                      </p:spPr>
                    </p:pic>
                  </p:oleObj>
                </mc:Fallback>
              </mc:AlternateContent>
            </a:graphicData>
          </a:graphic>
        </p:graphicFrame>
      </p:grpSp>
      <p:sp>
        <p:nvSpPr>
          <p:cNvPr id="13" name="矩形 12"/>
          <p:cNvSpPr/>
          <p:nvPr/>
        </p:nvSpPr>
        <p:spPr>
          <a:xfrm>
            <a:off x="467544" y="4221088"/>
            <a:ext cx="8064134" cy="706755"/>
          </a:xfrm>
          <a:prstGeom prst="rect">
            <a:avLst/>
          </a:prstGeom>
        </p:spPr>
        <p:txBody>
          <a:bodyPr wrap="square">
            <a:spAutoFit/>
          </a:bodyPr>
          <a:lstStyle/>
          <a:p>
            <a:r>
              <a:rPr lang="en-US" altLang="zh-CN" sz="2000"/>
              <a:t>第一种方法是使用线性回归分析在瞬时相位信号θi[n]中拟合一条直线（类似于DAC / ADC测试中使用的最佳拟合线方法）</a:t>
            </a:r>
          </a:p>
        </p:txBody>
      </p:sp>
      <p:graphicFrame>
        <p:nvGraphicFramePr>
          <p:cNvPr id="17" name="对象 16"/>
          <p:cNvGraphicFramePr>
            <a:graphicFrameLocks noChangeAspect="1"/>
          </p:cNvGraphicFramePr>
          <p:nvPr/>
        </p:nvGraphicFramePr>
        <p:xfrm>
          <a:off x="3059832" y="5400154"/>
          <a:ext cx="1946467" cy="439142"/>
        </p:xfrm>
        <a:graphic>
          <a:graphicData uri="http://schemas.openxmlformats.org/presentationml/2006/ole">
            <mc:AlternateContent xmlns:mc="http://schemas.openxmlformats.org/markup-compatibility/2006">
              <mc:Choice xmlns:v="urn:schemas-microsoft-com:vml" Requires="v">
                <p:oleObj spid="_x0000_s169136" name="Equation" r:id="rId8" imgW="1040765" imgH="228600" progId="Equation.DSMT4">
                  <p:embed/>
                </p:oleObj>
              </mc:Choice>
              <mc:Fallback>
                <p:oleObj name="Equation" r:id="rId8" imgW="1040765" imgH="228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832" y="5400154"/>
                        <a:ext cx="1946467" cy="439142"/>
                      </a:xfrm>
                      <a:prstGeom prst="rect">
                        <a:avLst/>
                      </a:prstGeom>
                      <a:noFill/>
                    </p:spPr>
                  </p:pic>
                </p:oleObj>
              </mc:Fallback>
            </mc:AlternateContent>
          </a:graphicData>
        </a:graphic>
      </p:graphicFrame>
      <p:sp>
        <p:nvSpPr>
          <p:cNvPr id="15" name="标题 1">
            <a:extLst>
              <a:ext uri="{FF2B5EF4-FFF2-40B4-BE49-F238E27FC236}">
                <a16:creationId xmlns:a16="http://schemas.microsoft.com/office/drawing/2014/main" id="{01E0BA79-A778-49EE-A68C-4400482BC8C5}"/>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sz="2400" b="1" dirty="0">
                <a:solidFill>
                  <a:srgbClr val="990000"/>
                </a:solidFill>
                <a:latin typeface="Comic Sans MS" panose="030F0702030302020204" pitchFamily="66" charset="0"/>
                <a:ea typeface="隶书" panose="02010509060101010101" pitchFamily="49" charset="-122"/>
                <a:cs typeface="+mj-cs"/>
                <a:sym typeface="+mn-ea"/>
              </a:rPr>
              <a:t>输</a:t>
            </a:r>
            <a:r>
              <a:rPr sz="2400" b="1" dirty="0">
                <a:solidFill>
                  <a:srgbClr val="990000"/>
                </a:solidFill>
                <a:latin typeface="Comic Sans MS" panose="030F0702030302020204" pitchFamily="66" charset="0"/>
                <a:ea typeface="隶书" panose="02010509060101010101" pitchFamily="49" charset="-122"/>
                <a:cs typeface="+mj-cs"/>
                <a:sym typeface="+mn-ea"/>
              </a:rPr>
              <a:t>测试：使用解析信号表示的相干相位提取</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355310" y="1883906"/>
            <a:ext cx="8568952" cy="706755"/>
          </a:xfrm>
          <a:prstGeom prst="rect">
            <a:avLst/>
          </a:prstGeom>
        </p:spPr>
        <p:txBody>
          <a:bodyPr wrap="square">
            <a:spAutoFit/>
          </a:bodyPr>
          <a:lstStyle/>
          <a:p>
            <a:r>
              <a:rPr lang="en-US" altLang="zh-CN" sz="2000" dirty="0"/>
              <a:t>第二种方法是处理与捕获的数字序列 </a:t>
            </a:r>
            <a:r>
              <a:rPr lang="en-US" altLang="zh-CN" sz="2000" dirty="0" err="1"/>
              <a:t>d</a:t>
            </a:r>
            <a:r>
              <a:rPr lang="en-US" altLang="zh-CN" sz="2000" baseline="-25000" dirty="0" err="1"/>
              <a:t>OUT</a:t>
            </a:r>
            <a:r>
              <a:rPr lang="en-US" altLang="zh-CN" sz="2000" dirty="0"/>
              <a:t>相关的频率信息。 以</a:t>
            </a:r>
            <a:r>
              <a:rPr lang="en-US" altLang="zh-CN" sz="2000" dirty="0" err="1"/>
              <a:t>d</a:t>
            </a:r>
            <a:r>
              <a:rPr lang="en-US" altLang="zh-CN" sz="2000" baseline="-25000" dirty="0" err="1"/>
              <a:t>OUT</a:t>
            </a:r>
            <a:r>
              <a:rPr lang="zh-CN" altLang="en-US" sz="2000" dirty="0"/>
              <a:t>的</a:t>
            </a:r>
            <a:r>
              <a:rPr lang="en-US" altLang="zh-CN" sz="2000" dirty="0"/>
              <a:t>FFT开始并将结果表示为D</a:t>
            </a:r>
            <a:r>
              <a:rPr lang="en-US" altLang="zh-CN" sz="2000" baseline="-25000" dirty="0"/>
              <a:t>OUT</a:t>
            </a:r>
            <a:r>
              <a:rPr lang="zh-CN" altLang="en-US" sz="2000" dirty="0"/>
              <a:t>。</a:t>
            </a:r>
            <a:endParaRPr lang="zh-CN" altLang="en-US" sz="2000" baseline="-25000" dirty="0"/>
          </a:p>
        </p:txBody>
      </p:sp>
      <p:graphicFrame>
        <p:nvGraphicFramePr>
          <p:cNvPr id="6" name="对象 5"/>
          <p:cNvGraphicFramePr>
            <a:graphicFrameLocks noChangeAspect="1"/>
          </p:cNvGraphicFramePr>
          <p:nvPr/>
        </p:nvGraphicFramePr>
        <p:xfrm>
          <a:off x="3639491" y="2957070"/>
          <a:ext cx="2000589" cy="393733"/>
        </p:xfrm>
        <a:graphic>
          <a:graphicData uri="http://schemas.openxmlformats.org/presentationml/2006/ole">
            <mc:AlternateContent xmlns:mc="http://schemas.openxmlformats.org/markup-compatibility/2006">
              <mc:Choice xmlns:v="urn:schemas-microsoft-com:vml" Requires="v">
                <p:oleObj spid="_x0000_s170155" name="Equation" r:id="rId4" imgW="1193800" imgH="228600" progId="Equation.DSMT4">
                  <p:embed/>
                </p:oleObj>
              </mc:Choice>
              <mc:Fallback>
                <p:oleObj name="Equation" r:id="rId4" imgW="11938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491" y="2957070"/>
                        <a:ext cx="2000589" cy="393733"/>
                      </a:xfrm>
                      <a:prstGeom prst="rect">
                        <a:avLst/>
                      </a:prstGeom>
                      <a:noFill/>
                    </p:spPr>
                  </p:pic>
                </p:oleObj>
              </mc:Fallback>
            </mc:AlternateContent>
          </a:graphicData>
        </a:graphic>
      </p:graphicFrame>
      <p:sp>
        <p:nvSpPr>
          <p:cNvPr id="7" name="矩形 6"/>
          <p:cNvSpPr/>
          <p:nvPr/>
        </p:nvSpPr>
        <p:spPr>
          <a:xfrm>
            <a:off x="503548" y="3505652"/>
            <a:ext cx="8136904" cy="398780"/>
          </a:xfrm>
          <a:prstGeom prst="rect">
            <a:avLst/>
          </a:prstGeom>
        </p:spPr>
        <p:txBody>
          <a:bodyPr wrap="square">
            <a:spAutoFit/>
          </a:bodyPr>
          <a:lstStyle/>
          <a:p>
            <a:r>
              <a:rPr lang="en-US" altLang="zh-CN" sz="2000" dirty="0"/>
              <a:t>将除bin Mc和N-Mc之外的所有bin设置为零并执行IFFT</a:t>
            </a:r>
          </a:p>
        </p:txBody>
      </p:sp>
      <p:graphicFrame>
        <p:nvGraphicFramePr>
          <p:cNvPr id="10" name="对象 9"/>
          <p:cNvGraphicFramePr>
            <a:graphicFrameLocks noChangeAspect="1"/>
          </p:cNvGraphicFramePr>
          <p:nvPr/>
        </p:nvGraphicFramePr>
        <p:xfrm>
          <a:off x="710194" y="4136127"/>
          <a:ext cx="7859181" cy="464520"/>
        </p:xfrm>
        <a:graphic>
          <a:graphicData uri="http://schemas.openxmlformats.org/presentationml/2006/ole">
            <mc:AlternateContent xmlns:mc="http://schemas.openxmlformats.org/markup-compatibility/2006">
              <mc:Choice xmlns:v="urn:schemas-microsoft-com:vml" Requires="v">
                <p:oleObj spid="_x0000_s170156" name="Equation" r:id="rId6" imgW="3975100" imgH="228600" progId="Equation.DSMT4">
                  <p:embed/>
                </p:oleObj>
              </mc:Choice>
              <mc:Fallback>
                <p:oleObj name="Equation" r:id="rId6" imgW="39751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194" y="4136127"/>
                        <a:ext cx="7859181" cy="464520"/>
                      </a:xfrm>
                      <a:prstGeom prst="rect">
                        <a:avLst/>
                      </a:prstGeom>
                      <a:noFill/>
                    </p:spPr>
                  </p:pic>
                </p:oleObj>
              </mc:Fallback>
            </mc:AlternateContent>
          </a:graphicData>
        </a:graphic>
      </p:graphicFrame>
      <p:sp>
        <p:nvSpPr>
          <p:cNvPr id="14" name="矩形 13"/>
          <p:cNvSpPr/>
          <p:nvPr/>
        </p:nvSpPr>
        <p:spPr>
          <a:xfrm>
            <a:off x="503547" y="4725144"/>
            <a:ext cx="8065827" cy="645160"/>
          </a:xfrm>
          <a:prstGeom prst="rect">
            <a:avLst/>
          </a:prstGeom>
        </p:spPr>
        <p:txBody>
          <a:bodyPr wrap="square">
            <a:spAutoFit/>
          </a:bodyPr>
          <a:lstStyle/>
          <a:p>
            <a:r>
              <a:rPr lang="en-US" altLang="zh-CN"/>
              <a:t>随后，对dREF执行离散的希尔伯特变换，并获得参考信号的解析信号表示形式</a:t>
            </a:r>
          </a:p>
        </p:txBody>
      </p:sp>
      <p:graphicFrame>
        <p:nvGraphicFramePr>
          <p:cNvPr id="16" name="对象 15"/>
          <p:cNvGraphicFramePr>
            <a:graphicFrameLocks noChangeAspect="1"/>
          </p:cNvGraphicFramePr>
          <p:nvPr/>
        </p:nvGraphicFramePr>
        <p:xfrm>
          <a:off x="2637407" y="5575304"/>
          <a:ext cx="3230738" cy="565379"/>
        </p:xfrm>
        <a:graphic>
          <a:graphicData uri="http://schemas.openxmlformats.org/presentationml/2006/ole">
            <mc:AlternateContent xmlns:mc="http://schemas.openxmlformats.org/markup-compatibility/2006">
              <mc:Choice xmlns:v="urn:schemas-microsoft-com:vml" Requires="v">
                <p:oleObj spid="_x0000_s170157" name="Equation" r:id="rId8" imgW="1523365" imgH="266700" progId="Equation.DSMT4">
                  <p:embed/>
                </p:oleObj>
              </mc:Choice>
              <mc:Fallback>
                <p:oleObj name="Equation" r:id="rId8" imgW="1523365" imgH="2667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7407" y="5575304"/>
                        <a:ext cx="3230738" cy="565379"/>
                      </a:xfrm>
                      <a:prstGeom prst="rect">
                        <a:avLst/>
                      </a:prstGeom>
                      <a:noFill/>
                    </p:spPr>
                  </p:pic>
                </p:oleObj>
              </mc:Fallback>
            </mc:AlternateContent>
          </a:graphicData>
        </a:graphic>
      </p:graphicFrame>
      <p:sp>
        <p:nvSpPr>
          <p:cNvPr id="12" name="标题 1">
            <a:extLst>
              <a:ext uri="{FF2B5EF4-FFF2-40B4-BE49-F238E27FC236}">
                <a16:creationId xmlns:a16="http://schemas.microsoft.com/office/drawing/2014/main" id="{0894FE53-E8A7-4824-8E6B-45ED1CA3DD5C}"/>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sz="2400" b="1" dirty="0">
                <a:solidFill>
                  <a:srgbClr val="990000"/>
                </a:solidFill>
                <a:latin typeface="Comic Sans MS" panose="030F0702030302020204" pitchFamily="66" charset="0"/>
                <a:ea typeface="隶书" panose="02010509060101010101" pitchFamily="49" charset="-122"/>
                <a:cs typeface="+mj-cs"/>
                <a:sym typeface="+mn-ea"/>
              </a:rPr>
              <a:t>输</a:t>
            </a:r>
            <a:r>
              <a:rPr sz="2400" b="1" dirty="0">
                <a:solidFill>
                  <a:srgbClr val="990000"/>
                </a:solidFill>
                <a:latin typeface="Comic Sans MS" panose="030F0702030302020204" pitchFamily="66" charset="0"/>
                <a:ea typeface="隶书" panose="02010509060101010101" pitchFamily="49" charset="-122"/>
                <a:cs typeface="+mj-cs"/>
                <a:sym typeface="+mn-ea"/>
              </a:rPr>
              <a:t>测试：使用解析信号表示的相干相位提取</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355310" y="1883906"/>
            <a:ext cx="8568952" cy="398780"/>
          </a:xfrm>
          <a:prstGeom prst="rect">
            <a:avLst/>
          </a:prstGeom>
        </p:spPr>
        <p:txBody>
          <a:bodyPr wrap="square">
            <a:spAutoFit/>
          </a:bodyPr>
          <a:lstStyle/>
          <a:p>
            <a:r>
              <a:rPr lang="en-US" altLang="zh-CN" sz="2000" dirty="0"/>
              <a:t>然后，使用以下递归公式找到参考信号的瞬时相位</a:t>
            </a:r>
          </a:p>
        </p:txBody>
      </p:sp>
      <p:graphicFrame>
        <p:nvGraphicFramePr>
          <p:cNvPr id="4" name="对象 3"/>
          <p:cNvGraphicFramePr>
            <a:graphicFrameLocks noChangeAspect="1"/>
          </p:cNvGraphicFramePr>
          <p:nvPr/>
        </p:nvGraphicFramePr>
        <p:xfrm>
          <a:off x="1979712" y="2587178"/>
          <a:ext cx="4981748" cy="707886"/>
        </p:xfrm>
        <a:graphic>
          <a:graphicData uri="http://schemas.openxmlformats.org/presentationml/2006/ole">
            <mc:AlternateContent xmlns:mc="http://schemas.openxmlformats.org/markup-compatibility/2006">
              <mc:Choice xmlns:v="urn:schemas-microsoft-com:vml" Requires="v">
                <p:oleObj spid="_x0000_s171179" name="Equation" r:id="rId4" imgW="3568700" imgH="508000" progId="Equation.DSMT4">
                  <p:embed/>
                </p:oleObj>
              </mc:Choice>
              <mc:Fallback>
                <p:oleObj name="Equation" r:id="rId4" imgW="3568700" imgH="5080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2587178"/>
                        <a:ext cx="4981748" cy="707886"/>
                      </a:xfrm>
                      <a:prstGeom prst="rect">
                        <a:avLst/>
                      </a:prstGeom>
                      <a:noFill/>
                    </p:spPr>
                  </p:pic>
                </p:oleObj>
              </mc:Fallback>
            </mc:AlternateContent>
          </a:graphicData>
        </a:graphic>
      </p:graphicFrame>
      <p:sp>
        <p:nvSpPr>
          <p:cNvPr id="8" name="矩形 7"/>
          <p:cNvSpPr/>
          <p:nvPr/>
        </p:nvSpPr>
        <p:spPr>
          <a:xfrm>
            <a:off x="355310" y="3489539"/>
            <a:ext cx="8568952" cy="398780"/>
          </a:xfrm>
          <a:prstGeom prst="rect">
            <a:avLst/>
          </a:prstGeom>
        </p:spPr>
        <p:txBody>
          <a:bodyPr wrap="square">
            <a:spAutoFit/>
          </a:bodyPr>
          <a:lstStyle/>
          <a:p>
            <a:r>
              <a:rPr lang="en-US" altLang="zh-CN" sz="2000" dirty="0"/>
              <a:t>然后将使用IFFT描述时域中参考信号的解析信号</a:t>
            </a:r>
          </a:p>
        </p:txBody>
      </p:sp>
      <p:graphicFrame>
        <p:nvGraphicFramePr>
          <p:cNvPr id="11" name="对象 10"/>
          <p:cNvGraphicFramePr>
            <a:graphicFrameLocks noChangeAspect="1"/>
          </p:cNvGraphicFramePr>
          <p:nvPr/>
        </p:nvGraphicFramePr>
        <p:xfrm>
          <a:off x="2056669" y="4293096"/>
          <a:ext cx="5030662" cy="902361"/>
        </p:xfrm>
        <a:graphic>
          <a:graphicData uri="http://schemas.openxmlformats.org/presentationml/2006/ole">
            <mc:AlternateContent xmlns:mc="http://schemas.openxmlformats.org/markup-compatibility/2006">
              <mc:Choice xmlns:v="urn:schemas-microsoft-com:vml" Requires="v">
                <p:oleObj spid="_x0000_s171180" name="Equation" r:id="rId6" imgW="2832100" imgH="508000" progId="Equation.DSMT4">
                  <p:embed/>
                </p:oleObj>
              </mc:Choice>
              <mc:Fallback>
                <p:oleObj name="Equation" r:id="rId6" imgW="2832100" imgH="508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6669" y="4293096"/>
                        <a:ext cx="5030662" cy="902361"/>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1406236" y="5387233"/>
          <a:ext cx="6331527" cy="1423367"/>
        </p:xfrm>
        <a:graphic>
          <a:graphicData uri="http://schemas.openxmlformats.org/presentationml/2006/ole">
            <mc:AlternateContent xmlns:mc="http://schemas.openxmlformats.org/markup-compatibility/2006">
              <mc:Choice xmlns:v="urn:schemas-microsoft-com:vml" Requires="v">
                <p:oleObj spid="_x0000_s171181" name="Equation" r:id="rId8" imgW="3276600" imgH="736600" progId="Equation.DSMT4">
                  <p:embed/>
                </p:oleObj>
              </mc:Choice>
              <mc:Fallback>
                <p:oleObj name="Equation" r:id="rId8" imgW="3276600" imgH="736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6236" y="5387233"/>
                        <a:ext cx="6331527" cy="1423367"/>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id="{ADACD943-B51C-4C4C-8145-A9D6C89B0D03}"/>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sz="2400" b="1" dirty="0">
                <a:solidFill>
                  <a:srgbClr val="990000"/>
                </a:solidFill>
                <a:latin typeface="Comic Sans MS" panose="030F0702030302020204" pitchFamily="66" charset="0"/>
                <a:ea typeface="隶书" panose="02010509060101010101" pitchFamily="49" charset="-122"/>
                <a:cs typeface="+mj-cs"/>
                <a:sym typeface="+mn-ea"/>
              </a:rPr>
              <a:t>抖动传</a:t>
            </a:r>
            <a:r>
              <a:rPr lang="zh-CN" sz="2400" b="1" dirty="0">
                <a:solidFill>
                  <a:srgbClr val="990000"/>
                </a:solidFill>
                <a:latin typeface="Comic Sans MS" panose="030F0702030302020204" pitchFamily="66" charset="0"/>
                <a:ea typeface="隶书" panose="02010509060101010101" pitchFamily="49" charset="-122"/>
                <a:cs typeface="+mj-cs"/>
                <a:sym typeface="+mn-ea"/>
              </a:rPr>
              <a:t>输</a:t>
            </a:r>
            <a:r>
              <a:rPr sz="2400" b="1" dirty="0">
                <a:solidFill>
                  <a:srgbClr val="990000"/>
                </a:solidFill>
                <a:latin typeface="Comic Sans MS" panose="030F0702030302020204" pitchFamily="66" charset="0"/>
                <a:ea typeface="隶书" panose="02010509060101010101" pitchFamily="49" charset="-122"/>
                <a:cs typeface="+mj-cs"/>
                <a:sym typeface="+mn-ea"/>
              </a:rPr>
              <a:t>测试：使用解析信号表示的相干相位提取</a:t>
            </a:r>
            <a:endParaRPr lang="zh-CN" altLang="en-US" sz="2400" b="1" baseline="-25000" dirty="0">
              <a:solidFill>
                <a:srgbClr val="990000"/>
              </a:solidFill>
              <a:latin typeface="Comic Sans MS" panose="030F0702030302020204" pitchFamily="66" charset="0"/>
              <a:ea typeface="隶书" panose="02010509060101010101" pitchFamily="49" charset="-122"/>
              <a:cs typeface="+mj-cs"/>
            </a:endParaRPr>
          </a:p>
        </p:txBody>
      </p:sp>
      <p:sp>
        <p:nvSpPr>
          <p:cNvPr id="3" name="矩形 2"/>
          <p:cNvSpPr/>
          <p:nvPr/>
        </p:nvSpPr>
        <p:spPr>
          <a:xfrm>
            <a:off x="374594" y="1832686"/>
            <a:ext cx="8681186" cy="706755"/>
          </a:xfrm>
          <a:prstGeom prst="rect">
            <a:avLst/>
          </a:prstGeom>
        </p:spPr>
        <p:txBody>
          <a:bodyPr wrap="square">
            <a:spAutoFit/>
          </a:bodyPr>
          <a:lstStyle/>
          <a:p>
            <a:r>
              <a:rPr lang="en-US" altLang="zh-CN" sz="2000" dirty="0"/>
              <a:t>为了解决展开相位函数的计算难题，我们必须跟踪随采样瞬间变化的相位变化</a:t>
            </a:r>
          </a:p>
        </p:txBody>
      </p:sp>
      <p:graphicFrame>
        <p:nvGraphicFramePr>
          <p:cNvPr id="6" name="对象 5"/>
          <p:cNvGraphicFramePr>
            <a:graphicFrameLocks noChangeAspect="1"/>
          </p:cNvGraphicFramePr>
          <p:nvPr/>
        </p:nvGraphicFramePr>
        <p:xfrm>
          <a:off x="774501" y="2831372"/>
          <a:ext cx="7994905" cy="3925887"/>
        </p:xfrm>
        <a:graphic>
          <a:graphicData uri="http://schemas.openxmlformats.org/presentationml/2006/ole">
            <mc:AlternateContent xmlns:mc="http://schemas.openxmlformats.org/markup-compatibility/2006">
              <mc:Choice xmlns:v="urn:schemas-microsoft-com:vml" Requires="v">
                <p:oleObj spid="_x0000_s172092" name="Equation" r:id="rId4" imgW="138684000" imgH="68275200" progId="Equation.DSMT4">
                  <p:embed/>
                </p:oleObj>
              </mc:Choice>
              <mc:Fallback>
                <p:oleObj name="Equation" r:id="rId4" imgW="138684000" imgH="68275200" progId="Equation.DSMT4">
                  <p:embed/>
                  <p:pic>
                    <p:nvPicPr>
                      <p:cNvPr id="0" name="Object 1"/>
                      <p:cNvPicPr>
                        <a:picLocks noChangeAspect="1" noChangeArrowheads="1"/>
                      </p:cNvPicPr>
                      <p:nvPr/>
                    </p:nvPicPr>
                    <p:blipFill>
                      <a:blip r:embed="rId5"/>
                      <a:srcRect/>
                      <a:stretch>
                        <a:fillRect/>
                      </a:stretch>
                    </p:blipFill>
                    <p:spPr bwMode="auto">
                      <a:xfrm>
                        <a:off x="774501" y="2831372"/>
                        <a:ext cx="7994905" cy="3925887"/>
                      </a:xfrm>
                      <a:prstGeom prst="rect">
                        <a:avLst/>
                      </a:prstGeom>
                      <a:noFill/>
                    </p:spPr>
                  </p:pic>
                </p:oleObj>
              </mc:Fallback>
            </mc:AlternateContent>
          </a:graphicData>
        </a:graphic>
      </p:graphicFrame>
      <p:sp>
        <p:nvSpPr>
          <p:cNvPr id="8" name="标题 1">
            <a:extLst>
              <a:ext uri="{FF2B5EF4-FFF2-40B4-BE49-F238E27FC236}">
                <a16:creationId xmlns:a16="http://schemas.microsoft.com/office/drawing/2014/main" id="{DBF76F48-D538-4B2D-9CCF-5931BDC5CBB6}"/>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5310" y="1052909"/>
            <a:ext cx="8064896" cy="460375"/>
          </a:xfrm>
          <a:prstGeom prst="rect">
            <a:avLst/>
          </a:prstGeom>
        </p:spPr>
        <p:txBody>
          <a:bodyPr wrap="square">
            <a:spAutoFit/>
          </a:bodyPr>
          <a:lstStyle/>
          <a:p>
            <a:r>
              <a:rPr lang="en-US" altLang="zh-CN" sz="2400" b="1" dirty="0">
                <a:solidFill>
                  <a:srgbClr val="990000"/>
                </a:solidFill>
                <a:latin typeface="Comic Sans MS" panose="030F0702030302020204" pitchFamily="66" charset="0"/>
                <a:ea typeface="隶书" panose="02010509060101010101" pitchFamily="49" charset="-122"/>
                <a:cs typeface="+mj-cs"/>
              </a:rPr>
              <a:t>抖动容限测试</a:t>
            </a:r>
          </a:p>
        </p:txBody>
      </p:sp>
      <p:sp>
        <p:nvSpPr>
          <p:cNvPr id="3" name="矩形 2"/>
          <p:cNvSpPr/>
          <p:nvPr/>
        </p:nvSpPr>
        <p:spPr>
          <a:xfrm>
            <a:off x="355310" y="1514574"/>
            <a:ext cx="8681186" cy="706755"/>
          </a:xfrm>
          <a:prstGeom prst="rect">
            <a:avLst/>
          </a:prstGeom>
        </p:spPr>
        <p:txBody>
          <a:bodyPr wrap="square">
            <a:spAutoFit/>
          </a:bodyPr>
          <a:lstStyle/>
          <a:p>
            <a:r>
              <a:rPr lang="en-US" altLang="zh-CN" sz="2000" dirty="0"/>
              <a:t>抖动容限测试测量可以施加到设备或系统输入的抖动水平，同时在其输出端保持特定的BER电平 </a:t>
            </a:r>
            <a:endParaRPr lang="zh-CN" altLang="en-US" sz="2000" baseline="-25000" dirty="0"/>
          </a:p>
        </p:txBody>
      </p:sp>
      <p:pic>
        <p:nvPicPr>
          <p:cNvPr id="2" name="图片 1"/>
          <p:cNvPicPr>
            <a:picLocks noChangeAspect="1"/>
          </p:cNvPicPr>
          <p:nvPr/>
        </p:nvPicPr>
        <p:blipFill>
          <a:blip r:embed="rId3"/>
          <a:stretch>
            <a:fillRect/>
          </a:stretch>
        </p:blipFill>
        <p:spPr>
          <a:xfrm>
            <a:off x="1979712" y="2537506"/>
            <a:ext cx="4963674" cy="3580516"/>
          </a:xfrm>
          <a:prstGeom prst="rect">
            <a:avLst/>
          </a:prstGeom>
        </p:spPr>
      </p:pic>
      <p:sp>
        <p:nvSpPr>
          <p:cNvPr id="4" name="矩形 3"/>
          <p:cNvSpPr/>
          <p:nvPr/>
        </p:nvSpPr>
        <p:spPr>
          <a:xfrm>
            <a:off x="899592" y="6103540"/>
            <a:ext cx="7974632" cy="368300"/>
          </a:xfrm>
          <a:prstGeom prst="rect">
            <a:avLst/>
          </a:prstGeom>
        </p:spPr>
        <p:txBody>
          <a:bodyPr wrap="square">
            <a:spAutoFit/>
          </a:bodyPr>
          <a:lstStyle/>
          <a:p>
            <a:r>
              <a:rPr lang="zh-CN" altLang="en-US" dirty="0"/>
              <a:t>通用抖动容限测试设置，说明了不同的信号源条件</a:t>
            </a:r>
          </a:p>
        </p:txBody>
      </p:sp>
      <p:sp>
        <p:nvSpPr>
          <p:cNvPr id="8" name="标题 1">
            <a:extLst>
              <a:ext uri="{FF2B5EF4-FFF2-40B4-BE49-F238E27FC236}">
                <a16:creationId xmlns:a16="http://schemas.microsoft.com/office/drawing/2014/main" id="{87D63BDF-42D0-4E74-B0DD-3505F2D1D521}"/>
              </a:ext>
            </a:extLst>
          </p:cNvPr>
          <p:cNvSpPr txBox="1">
            <a:spLocks/>
          </p:cNvSpPr>
          <p:nvPr/>
        </p:nvSpPr>
        <p:spPr bwMode="auto">
          <a:xfrm>
            <a:off x="2699792" y="0"/>
            <a:ext cx="634893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342900" indent="-342900" algn="ctr"/>
            <a:r>
              <a:rPr lang="en-US" altLang="zh-CN" sz="3600" kern="0">
                <a:solidFill>
                  <a:srgbClr val="990000"/>
                </a:solidFill>
                <a:latin typeface="Comic Sans MS" panose="030F0702030302020204" pitchFamily="66" charset="0"/>
                <a:ea typeface="隶书" panose="02010509060101010101" pitchFamily="49" charset="-122"/>
              </a:rPr>
              <a:t>5.8.抖动传输测试</a:t>
            </a:r>
            <a:endParaRPr lang="en-US" altLang="zh-CN" sz="3600" kern="0" dirty="0">
              <a:solidFill>
                <a:srgbClr val="990000"/>
              </a:solidFill>
              <a:latin typeface="Comic Sans MS" panose="030F0702030302020204" pitchFamily="66" charset="0"/>
              <a:ea typeface="隶书" panose="02010509060101010101" pitchFamily="49" charset="-122"/>
            </a:endParaRPr>
          </a:p>
        </p:txBody>
      </p:sp>
    </p:spTree>
  </p:cSld>
  <p:clrMapOvr>
    <a:masterClrMapping/>
  </p:clrMapOvr>
  <p:transition spd="slow">
    <p:zoom/>
  </p:transition>
</p:sld>
</file>

<file path=ppt/theme/theme1.xml><?xml version="1.0" encoding="utf-8"?>
<a:theme xmlns:a="http://schemas.openxmlformats.org/drawingml/2006/main" name="1_主题1">
  <a:themeElements>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第一章</Template>
  <TotalTime>495</TotalTime>
  <Words>3532</Words>
  <Application>Microsoft Office PowerPoint</Application>
  <PresentationFormat>全屏显示(4:3)</PresentationFormat>
  <Paragraphs>558</Paragraphs>
  <Slides>111</Slides>
  <Notes>97</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111</vt:i4>
      </vt:variant>
    </vt:vector>
  </HeadingPairs>
  <TitlesOfParts>
    <vt:vector size="127" baseType="lpstr">
      <vt:lpstr>仿宋</vt:lpstr>
      <vt:lpstr>黑体</vt:lpstr>
      <vt:lpstr>华文细黑</vt:lpstr>
      <vt:lpstr>华文行楷</vt:lpstr>
      <vt:lpstr>楷体_GB2312</vt:lpstr>
      <vt:lpstr>隶书</vt:lpstr>
      <vt:lpstr>宋体</vt:lpstr>
      <vt:lpstr>Arial</vt:lpstr>
      <vt:lpstr>Calibri</vt:lpstr>
      <vt:lpstr>Cambria Math</vt:lpstr>
      <vt:lpstr>Comic Sans MS</vt:lpstr>
      <vt:lpstr>Times New Roman</vt:lpstr>
      <vt:lpstr>Wingdings</vt:lpstr>
      <vt:lpstr>1_主题1</vt:lpstr>
      <vt:lpstr>主题1</vt:lpstr>
      <vt:lpstr>Equation</vt:lpstr>
      <vt:lpstr>混合集成电路测试技术</vt:lpstr>
      <vt:lpstr>PowerPoint 演示文稿</vt:lpstr>
      <vt:lpstr>PowerPoint 演示文稿</vt:lpstr>
      <vt:lpstr>5.2. 时钟信号的时域属性</vt:lpstr>
      <vt:lpstr>PowerPoint 演示文稿</vt:lpstr>
      <vt:lpstr>PowerPoint 演示文稿</vt:lpstr>
      <vt:lpstr>PowerPoint 演示文稿</vt:lpstr>
      <vt:lpstr>PowerPoint 演示文稿</vt:lpstr>
      <vt:lpstr>PowerPoint 演示文稿</vt:lpstr>
      <vt:lpstr>5.3. 时钟信号的频域属性</vt:lpstr>
      <vt:lpstr>PowerPoint 演示文稿</vt:lpstr>
      <vt:lpstr>PowerPoint 演示文稿</vt:lpstr>
      <vt:lpstr>PowerPoint 演示文稿</vt:lpstr>
      <vt:lpstr>PowerPoint 演示文稿</vt:lpstr>
      <vt:lpstr>PowerPoint 演示文稿</vt:lpstr>
      <vt:lpstr>5.4. 串行通信通道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5.5.误码率测量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5.6.加快生产中BER测试的方法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5.7.确定性抖动分解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5.8.抖动传输测试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微处理器系统结构 与嵌入式系统设计</dc:title>
  <dc:creator>bobby</dc:creator>
  <cp:lastModifiedBy>daizhijian</cp:lastModifiedBy>
  <cp:revision>932</cp:revision>
  <dcterms:created xsi:type="dcterms:W3CDTF">2009-08-13T04:16:00Z</dcterms:created>
  <dcterms:modified xsi:type="dcterms:W3CDTF">2021-10-13T15:27:02Z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